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309" r:id="rId3"/>
    <p:sldId id="281" r:id="rId4"/>
    <p:sldId id="278" r:id="rId5"/>
    <p:sldId id="288" r:id="rId6"/>
    <p:sldId id="289" r:id="rId7"/>
    <p:sldId id="283" r:id="rId8"/>
    <p:sldId id="282" r:id="rId9"/>
    <p:sldId id="286" r:id="rId10"/>
    <p:sldId id="259" r:id="rId11"/>
    <p:sldId id="264" r:id="rId12"/>
    <p:sldId id="292" r:id="rId13"/>
    <p:sldId id="295" r:id="rId14"/>
    <p:sldId id="268" r:id="rId15"/>
    <p:sldId id="291" r:id="rId16"/>
    <p:sldId id="302" r:id="rId17"/>
    <p:sldId id="297" r:id="rId18"/>
    <p:sldId id="301" r:id="rId19"/>
    <p:sldId id="300" r:id="rId20"/>
    <p:sldId id="299" r:id="rId21"/>
    <p:sldId id="303" r:id="rId22"/>
    <p:sldId id="312" r:id="rId23"/>
    <p:sldId id="311" r:id="rId24"/>
    <p:sldId id="306" r:id="rId25"/>
    <p:sldId id="313" r:id="rId26"/>
    <p:sldId id="277" r:id="rId27"/>
    <p:sldId id="269" r:id="rId28"/>
    <p:sldId id="258" r:id="rId29"/>
    <p:sldId id="284" r:id="rId30"/>
    <p:sldId id="304" r:id="rId31"/>
    <p:sldId id="305" r:id="rId32"/>
    <p:sldId id="285" r:id="rId33"/>
    <p:sldId id="270" r:id="rId34"/>
    <p:sldId id="271" r:id="rId35"/>
    <p:sldId id="272" r:id="rId36"/>
    <p:sldId id="310" r:id="rId37"/>
    <p:sldId id="290" r:id="rId38"/>
    <p:sldId id="30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0623" autoAdjust="0"/>
  </p:normalViewPr>
  <p:slideViewPr>
    <p:cSldViewPr snapToGrid="0">
      <p:cViewPr varScale="1">
        <p:scale>
          <a:sx n="80" d="100"/>
          <a:sy n="80" d="100"/>
        </p:scale>
        <p:origin x="16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7DBE0-A20A-4621-B43B-983122E2B248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713B4-2C07-4BC4-85C6-127B9F36E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4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Analyst</a:t>
            </a:r>
          </a:p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Query Responsibility Segregation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5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Microsoft’s WEB </a:t>
            </a:r>
            <a:r>
              <a:rPr lang="en-US" dirty="0" err="1"/>
              <a:t>Api</a:t>
            </a:r>
            <a:r>
              <a:rPr lang="en-US" dirty="0"/>
              <a:t> guidelines</a:t>
            </a:r>
          </a:p>
          <a:p>
            <a:r>
              <a:rPr lang="en-US" dirty="0"/>
              <a:t>Talk about what disciplines/value a AKS strategy brings</a:t>
            </a:r>
          </a:p>
          <a:p>
            <a:r>
              <a:rPr lang="en-US" dirty="0"/>
              <a:t>   Forces smaller services</a:t>
            </a:r>
          </a:p>
          <a:p>
            <a:r>
              <a:rPr lang="en-US" dirty="0"/>
              <a:t>    Helps drive statelessness</a:t>
            </a:r>
          </a:p>
          <a:p>
            <a:r>
              <a:rPr lang="en-US" dirty="0"/>
              <a:t>    Helps drive CI/CD</a:t>
            </a:r>
          </a:p>
          <a:p>
            <a:r>
              <a:rPr lang="en-US" dirty="0"/>
              <a:t>   Helps drive isolation</a:t>
            </a:r>
          </a:p>
          <a:p>
            <a:r>
              <a:rPr lang="en-US" dirty="0"/>
              <a:t>   Business </a:t>
            </a:r>
            <a:r>
              <a:rPr lang="en-US" dirty="0" err="1"/>
              <a:t>Continuety</a:t>
            </a:r>
            <a:endParaRPr lang="en-US" dirty="0"/>
          </a:p>
          <a:p>
            <a:r>
              <a:rPr lang="en-US" dirty="0"/>
              <a:t>   View into metrics</a:t>
            </a:r>
          </a:p>
          <a:p>
            <a:r>
              <a:rPr lang="en-US" dirty="0"/>
              <a:t>Talk about </a:t>
            </a:r>
            <a:r>
              <a:rPr lang="en-US" dirty="0" err="1"/>
              <a:t>RavenDB</a:t>
            </a:r>
            <a:endParaRPr lang="en-US" dirty="0"/>
          </a:p>
          <a:p>
            <a:r>
              <a:rPr lang="en-US" dirty="0"/>
              <a:t>Talk about sizing of objects – developer efficiency/uptake/</a:t>
            </a:r>
            <a:r>
              <a:rPr lang="en-US" dirty="0" err="1"/>
              <a:t>cqrs</a:t>
            </a:r>
            <a:r>
              <a:rPr lang="en-US" dirty="0"/>
              <a:t> impact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20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pro/cons of each type</a:t>
            </a:r>
          </a:p>
          <a:p>
            <a:endParaRPr lang="en-US" dirty="0"/>
          </a:p>
          <a:p>
            <a:r>
              <a:rPr lang="en-US" dirty="0"/>
              <a:t>Recommend against output first</a:t>
            </a:r>
          </a:p>
          <a:p>
            <a:endParaRPr lang="en-US" dirty="0"/>
          </a:p>
          <a:p>
            <a:r>
              <a:rPr lang="en-US" dirty="0"/>
              <a:t>Full maturation means the API &amp; URI definitions can be generated from an Enterprise Data Dictionary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59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62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model out the top level domains in any case   i.e. Customer, Equipment, etc.</a:t>
            </a:r>
          </a:p>
          <a:p>
            <a:r>
              <a:rPr lang="en-US" dirty="0"/>
              <a:t>We then should model out the Navigator objects to that top level domain, as they exist today (bridge)</a:t>
            </a:r>
          </a:p>
          <a:p>
            <a:r>
              <a:rPr lang="en-US" dirty="0"/>
              <a:t>(2-3 Neudesic resources + Sunstate) – Architect, Business Analyst,  Developer Resource</a:t>
            </a:r>
          </a:p>
          <a:p>
            <a:r>
              <a:rPr lang="en-US" dirty="0"/>
              <a:t>Requires Sunstate IT, Data &amp; Business resources, should align with Data Definition strategy.  </a:t>
            </a:r>
          </a:p>
          <a:p>
            <a:r>
              <a:rPr lang="en-US" dirty="0"/>
              <a:t>1 Month assuming resources are available.</a:t>
            </a:r>
          </a:p>
          <a:p>
            <a:endParaRPr lang="en-US" dirty="0"/>
          </a:p>
          <a:p>
            <a:r>
              <a:rPr lang="en-US" dirty="0"/>
              <a:t>Create reference architecture of things like logging, setup to run in new hosting environment</a:t>
            </a:r>
          </a:p>
          <a:p>
            <a:r>
              <a:rPr lang="en-US" dirty="0"/>
              <a:t>“Port” 3-4 Navigator objects over to the new model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(DevOps, Developer x2, Operations, Some Architectural Work)</a:t>
            </a:r>
          </a:p>
          <a:p>
            <a:r>
              <a:rPr lang="en-US" dirty="0"/>
              <a:t>3-4 Months.  Result is a blueprint of how to migrate the rest of the </a:t>
            </a:r>
            <a:r>
              <a:rPr lang="en-US" dirty="0" err="1"/>
              <a:t>apis</a:t>
            </a:r>
            <a:r>
              <a:rPr lang="en-US" dirty="0"/>
              <a:t> over and build out.</a:t>
            </a:r>
          </a:p>
          <a:p>
            <a:r>
              <a:rPr lang="en-US" dirty="0"/>
              <a:t>Build out of API Infrastructure can be run parallel to modeling exercises.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97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Unicorn Architecture, Green field typically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College vs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1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every technology domain tends to see architecture through their lens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Servers</a:t>
            </a:r>
          </a:p>
          <a:p>
            <a:r>
              <a:rPr lang="en-US" dirty="0"/>
              <a:t>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3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6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Sunstate</a:t>
            </a:r>
            <a:r>
              <a:rPr lang="en-US" baseline="0" dirty="0"/>
              <a:t> – Rental People you can count on, A better way to rent equipment, </a:t>
            </a:r>
          </a:p>
          <a:p>
            <a:endParaRPr lang="en-US" baseline="0" dirty="0"/>
          </a:p>
          <a:p>
            <a:r>
              <a:rPr lang="en-US" baseline="0" dirty="0"/>
              <a:t>Sunstate wants to be the best equipment rental business – technology is used to get to that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38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Enterprise Canonical Model != Database Model</a:t>
            </a:r>
          </a:p>
          <a:p>
            <a:r>
              <a:rPr lang="en-US" dirty="0"/>
              <a:t>Normal Forms</a:t>
            </a:r>
          </a:p>
          <a:p>
            <a:r>
              <a:rPr lang="en-US" dirty="0"/>
              <a:t>Snowflake vs Star Schema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3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Definitions should closely model if not represent the same object that the Enterprise Data Management team defines.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may be valid reasons to have a SOAP based set of API’s, Event Queues or other representations of Integration that would logically fall under the API umbrella.  This should be flushed out with the Domain/CQRS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7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 is the meditator between existing designs and canonical designs</a:t>
            </a:r>
          </a:p>
          <a:p>
            <a:r>
              <a:rPr lang="en-US" dirty="0"/>
              <a:t>API Stewardship can align with EDM or can be a subset with Domain  Oversight</a:t>
            </a:r>
          </a:p>
          <a:p>
            <a:r>
              <a:rPr lang="en-US" dirty="0"/>
              <a:t>API Contracts should reflect Enterprise Data Definitions</a:t>
            </a:r>
          </a:p>
          <a:p>
            <a:r>
              <a:rPr lang="en-US" dirty="0"/>
              <a:t>Canonical URI should also reflect a Canonical View</a:t>
            </a:r>
          </a:p>
          <a:p>
            <a:r>
              <a:rPr lang="en-US" dirty="0"/>
              <a:t>Change should be driven by governance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1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Analyst</a:t>
            </a:r>
          </a:p>
          <a:p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713B4-2C07-4BC4-85C6-127B9F36E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F28C-66AA-4B4F-94DF-5E954BBF1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1D0A8-C71B-49C7-AAD8-FCAAA45B0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4C64F-5356-4F5F-AA7A-4C0AA7B7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1763-4ACB-4D3B-AD1E-4582BA74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F028-27F1-4ECC-BB15-A9F5D2FF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0F5B-C2FB-444C-8741-A0EDE7E6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53E74-9335-489D-A06F-18910BABD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A100-AE6E-4A01-B244-2DB51E9D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D63C-8149-45B7-BE9F-F0071EBE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71E3B-0F27-4503-8B4B-47A62043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8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BD28A7-7BB2-416C-961D-5BA9F8EF0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1F91F-8298-4ADD-A08F-FA4784353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3902B-ABC5-4179-8D02-61ACAFC7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973A0-000A-4BC4-AD91-F62019DB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07DE-D33B-4D7D-A900-4C8DEAB3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9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CFA2-E6D1-481A-BFC9-E4136908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A4234-D852-479B-8AC9-58D968E7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58B42-E5B3-44C9-86D7-6BF1D43E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A9D0-6C48-43DB-BC76-53CA6D0D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C9AB-5330-4F6B-AF8F-4B7D59A9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851E-3A3D-45FB-A94F-B77AD95E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663B3-B184-4F47-AFDE-4E9F5575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7B61-D53B-4575-A47D-9571D335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A0C3A-5766-4F49-AC95-7DC0EB21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6D3BD-FAFC-4EA1-8C5D-D3DFE800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CC68-F01D-4848-A404-9B5F8550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2242C-294D-4CAB-B24B-C532EC908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7B41F-D96E-4927-B339-963AFD3A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DEAE1-C4B4-4CE4-80EC-FC927007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1498B-7BE2-4440-9754-3AD83CEC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6D3AD-3F16-44D0-99A7-759D6E49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2EDC-8870-4FA3-8D89-0DC7D058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72261-B047-4F26-B77A-17C1D52C1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06058-4210-46D9-80C9-87EAF5D23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5487D-F3E1-4BAA-A814-FD274C219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7AAD0-A542-4CAA-A6C6-A8B85EB39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235D3-B801-4DD5-B918-E1D889A8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FBB25-E12D-4E03-AB99-E1069B8B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029D5-5A77-4932-A660-27B494CC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4E54-0C27-4004-8023-CC7FACEB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371A-ACD7-4407-B7A8-2D574A85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26C7-C5D0-4134-9D3F-04863DAA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7034F-7899-4CBC-8B90-0F946299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3CC29-7CC8-476F-B933-80618DA0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ED6FE-C4C5-4EA6-AE3B-C2F70288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A86D6-A074-4BF4-AE13-C6F31A69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3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6D34-60E5-4538-8207-B8B14C1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9EC65-81C0-45D3-A8DF-60D872F5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655BB-C040-4F20-8EF0-50AA8C8F6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82B5D-7CFF-4147-8491-D73E5795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07042-E507-4EA8-8960-5E01A2B9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8E3FA-8462-490C-A10E-3FD0A90D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3AE3-541A-4161-BC2A-59A896B7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46A32-9121-44D3-945F-D9EBA2B3F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17E14-6ADE-4C25-8727-3005B2FCD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4C739-1A50-4BFA-B6EC-AC8C3B77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77B21-AC41-4BB0-BFE3-45FA502B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7FAA6-F608-44A5-9D4D-97CF086F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8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58DAF-61A1-4942-8E2A-9E2F3A86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FAE84-C227-4D6A-A7CF-8F1E6EB3C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CB53-CF91-4CF9-8C6A-DFECE56F8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4F877-5489-41BD-B36B-D570BBF45DC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EA4DC-D42E-4251-A68B-4D3A6BC6B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6DDF3-78AF-4D27-B427-B9A4C9C30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704ED-35D4-410A-9481-96B5B23E3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7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emf"/><Relationship Id="rId7" Type="http://schemas.openxmlformats.org/officeDocument/2006/relationships/image" Target="../media/image16.emf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emf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735292-E9B0-431E-9755-FF2FCEB49F17}"/>
              </a:ext>
            </a:extLst>
          </p:cNvPr>
          <p:cNvSpPr/>
          <p:nvPr/>
        </p:nvSpPr>
        <p:spPr>
          <a:xfrm>
            <a:off x="0" y="3737116"/>
            <a:ext cx="12192000" cy="811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E7272-35AD-48BA-AEE8-6FA9689C0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902726"/>
            <a:ext cx="12191999" cy="49607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ENTERPRISE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4D921-D847-4668-A427-87B43DB26A37}"/>
              </a:ext>
            </a:extLst>
          </p:cNvPr>
          <p:cNvSpPr txBox="1"/>
          <p:nvPr/>
        </p:nvSpPr>
        <p:spPr>
          <a:xfrm>
            <a:off x="0" y="5350827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Lester Henderson, Solutions Architect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8B62C3F-EF09-4857-8EB4-2540EF03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93" y="701193"/>
            <a:ext cx="3147620" cy="23488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923CA3-E1D5-4070-A0ED-686DF34A2DAD}"/>
              </a:ext>
            </a:extLst>
          </p:cNvPr>
          <p:cNvCxnSpPr/>
          <p:nvPr/>
        </p:nvCxnSpPr>
        <p:spPr>
          <a:xfrm>
            <a:off x="522914" y="3651612"/>
            <a:ext cx="1166908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F2EF98-EB79-4BAA-AAFE-316B5713BCFC}"/>
              </a:ext>
            </a:extLst>
          </p:cNvPr>
          <p:cNvCxnSpPr/>
          <p:nvPr/>
        </p:nvCxnSpPr>
        <p:spPr>
          <a:xfrm>
            <a:off x="0" y="4633611"/>
            <a:ext cx="1166908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>
            <a:extLst>
              <a:ext uri="{FF2B5EF4-FFF2-40B4-BE49-F238E27FC236}">
                <a16:creationId xmlns:a16="http://schemas.microsoft.com/office/drawing/2014/main" id="{E95FE81E-0B17-433B-AF83-39E78B1723A4}"/>
              </a:ext>
            </a:extLst>
          </p:cNvPr>
          <p:cNvSpPr txBox="1">
            <a:spLocks/>
          </p:cNvSpPr>
          <p:nvPr/>
        </p:nvSpPr>
        <p:spPr>
          <a:xfrm>
            <a:off x="-2" y="4973659"/>
            <a:ext cx="12192000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July 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C13B7F-A835-4644-9C3E-7F066BC8BFF0}"/>
              </a:ext>
            </a:extLst>
          </p:cNvPr>
          <p:cNvSpPr/>
          <p:nvPr/>
        </p:nvSpPr>
        <p:spPr>
          <a:xfrm>
            <a:off x="125835" y="123365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1D6FB44-9E5E-48ED-93C1-2D73666FD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8" y="701414"/>
            <a:ext cx="2147519" cy="2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we - Domains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F21757-C549-44A6-B4BE-16B69760E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14" y="949636"/>
            <a:ext cx="8818865" cy="585520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09626424-B7E2-49F3-A836-EC52C80CD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192CD4A-5429-4C7C-933B-755446B18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8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BB5884B-14F7-43F4-8346-1DD105901135}"/>
              </a:ext>
            </a:extLst>
          </p:cNvPr>
          <p:cNvGrpSpPr/>
          <p:nvPr/>
        </p:nvGrpSpPr>
        <p:grpSpPr>
          <a:xfrm>
            <a:off x="531428" y="4075373"/>
            <a:ext cx="11558793" cy="276999"/>
            <a:chOff x="64505" y="4866727"/>
            <a:chExt cx="11988444" cy="27699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9E630-013E-4D56-9CF2-C8BC9A310ABB}"/>
                </a:ext>
              </a:extLst>
            </p:cNvPr>
            <p:cNvCxnSpPr/>
            <p:nvPr/>
          </p:nvCxnSpPr>
          <p:spPr>
            <a:xfrm>
              <a:off x="417129" y="5020615"/>
              <a:ext cx="1163582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064700-A55F-4D75-873E-AC3ED0C6101F}"/>
                </a:ext>
              </a:extLst>
            </p:cNvPr>
            <p:cNvSpPr txBox="1"/>
            <p:nvPr/>
          </p:nvSpPr>
          <p:spPr>
            <a:xfrm>
              <a:off x="64505" y="4866727"/>
              <a:ext cx="1283435" cy="27699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ETL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9F7CED-FA94-4511-8BB7-F22E1264A7BE}"/>
              </a:ext>
            </a:extLst>
          </p:cNvPr>
          <p:cNvGrpSpPr/>
          <p:nvPr/>
        </p:nvGrpSpPr>
        <p:grpSpPr>
          <a:xfrm>
            <a:off x="531428" y="2288974"/>
            <a:ext cx="11597877" cy="276999"/>
            <a:chOff x="25421" y="4866377"/>
            <a:chExt cx="12027528" cy="276999"/>
          </a:xfrm>
          <a:solidFill>
            <a:srgbClr val="C00000"/>
          </a:solidFill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80E8CB-63AA-438C-941D-BA4FD3F0166B}"/>
                </a:ext>
              </a:extLst>
            </p:cNvPr>
            <p:cNvCxnSpPr/>
            <p:nvPr/>
          </p:nvCxnSpPr>
          <p:spPr>
            <a:xfrm>
              <a:off x="417129" y="5020615"/>
              <a:ext cx="11635820" cy="0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1B8A39-E944-49D3-8714-013B9F920E56}"/>
                </a:ext>
              </a:extLst>
            </p:cNvPr>
            <p:cNvSpPr txBox="1"/>
            <p:nvPr/>
          </p:nvSpPr>
          <p:spPr>
            <a:xfrm>
              <a:off x="25421" y="4866377"/>
              <a:ext cx="1288695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STORAGE</a:t>
              </a:r>
            </a:p>
          </p:txBody>
        </p:sp>
      </p:grp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C16A8E9-4519-43CF-A924-DD85F05C15B3}"/>
              </a:ext>
            </a:extLst>
          </p:cNvPr>
          <p:cNvSpPr/>
          <p:nvPr/>
        </p:nvSpPr>
        <p:spPr>
          <a:xfrm>
            <a:off x="4583973" y="1982095"/>
            <a:ext cx="4090538" cy="2288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2A3097-039E-4C7C-9324-555070D907A4}"/>
              </a:ext>
            </a:extLst>
          </p:cNvPr>
          <p:cNvCxnSpPr/>
          <p:nvPr/>
        </p:nvCxnSpPr>
        <p:spPr>
          <a:xfrm flipH="1" flipV="1">
            <a:off x="3132823" y="1793683"/>
            <a:ext cx="1621962" cy="148665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8" descr="Azure Databricks Pricing | Microsoft Azure">
            <a:extLst>
              <a:ext uri="{FF2B5EF4-FFF2-40B4-BE49-F238E27FC236}">
                <a16:creationId xmlns:a16="http://schemas.microsoft.com/office/drawing/2014/main" id="{F6CA27A8-92F7-4359-A83E-407643A33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936" y="4338054"/>
            <a:ext cx="1063780" cy="5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08085-5BA8-4AC0-91AC-F255103CB75B}"/>
              </a:ext>
            </a:extLst>
          </p:cNvPr>
          <p:cNvGrpSpPr/>
          <p:nvPr/>
        </p:nvGrpSpPr>
        <p:grpSpPr>
          <a:xfrm>
            <a:off x="531428" y="1199464"/>
            <a:ext cx="11593388" cy="276999"/>
            <a:chOff x="29911" y="5020615"/>
            <a:chExt cx="12023038" cy="2769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50C497-8FD4-4E64-BD75-56BED7719B88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E68CC-E103-4CC6-A459-E6E77138A1D1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BUSINESS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DC3BF1-1D5D-4024-A8DF-A7B649789609}"/>
              </a:ext>
            </a:extLst>
          </p:cNvPr>
          <p:cNvGrpSpPr/>
          <p:nvPr/>
        </p:nvGrpSpPr>
        <p:grpSpPr>
          <a:xfrm>
            <a:off x="539135" y="5815821"/>
            <a:ext cx="1396724" cy="912552"/>
            <a:chOff x="2119519" y="5504773"/>
            <a:chExt cx="1396724" cy="912552"/>
          </a:xfrm>
        </p:grpSpPr>
        <p:pic>
          <p:nvPicPr>
            <p:cNvPr id="1028" name="Picture 4" descr="Infor Lawson - G7 Business Solutions">
              <a:extLst>
                <a:ext uri="{FF2B5EF4-FFF2-40B4-BE49-F238E27FC236}">
                  <a16:creationId xmlns:a16="http://schemas.microsoft.com/office/drawing/2014/main" id="{BFADD8D9-EF86-4816-8148-296F43327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595" y="5542433"/>
              <a:ext cx="1219241" cy="49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1CBEB-26BD-42C1-8126-4D81B0AB01E8}"/>
                </a:ext>
              </a:extLst>
            </p:cNvPr>
            <p:cNvSpPr/>
            <p:nvPr/>
          </p:nvSpPr>
          <p:spPr>
            <a:xfrm>
              <a:off x="2124190" y="5504773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C8535D-FC22-439F-9BCF-23FAD1A8442E}"/>
                </a:ext>
              </a:extLst>
            </p:cNvPr>
            <p:cNvSpPr txBox="1"/>
            <p:nvPr/>
          </p:nvSpPr>
          <p:spPr>
            <a:xfrm>
              <a:off x="2119519" y="6138020"/>
              <a:ext cx="139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Finance</a:t>
              </a:r>
              <a:endParaRPr lang="en-US" sz="11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91A288-6D77-4633-9987-6B70152F418D}"/>
              </a:ext>
            </a:extLst>
          </p:cNvPr>
          <p:cNvGrpSpPr/>
          <p:nvPr/>
        </p:nvGrpSpPr>
        <p:grpSpPr>
          <a:xfrm>
            <a:off x="3425811" y="5816826"/>
            <a:ext cx="1396725" cy="912552"/>
            <a:chOff x="3588638" y="5504773"/>
            <a:chExt cx="1396725" cy="912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3ED35-7F63-4DFF-ADBF-C212B683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1716" y="5574659"/>
              <a:ext cx="1265896" cy="39912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7306E8-556A-4607-8AD6-7287F830E48D}"/>
                </a:ext>
              </a:extLst>
            </p:cNvPr>
            <p:cNvSpPr/>
            <p:nvPr/>
          </p:nvSpPr>
          <p:spPr>
            <a:xfrm>
              <a:off x="3588638" y="5504773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77F732-9935-4E7F-B796-A2CAE952130F}"/>
                </a:ext>
              </a:extLst>
            </p:cNvPr>
            <p:cNvSpPr txBox="1"/>
            <p:nvPr/>
          </p:nvSpPr>
          <p:spPr>
            <a:xfrm>
              <a:off x="3593309" y="6134173"/>
              <a:ext cx="139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Operations</a:t>
              </a:r>
              <a:endParaRPr lang="en-US" sz="11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27646-5A8E-471F-9B2E-C2A9EED3A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855" y="5761982"/>
            <a:ext cx="1133475" cy="6572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D1C4250-E581-489B-B982-EA0A6A64564E}"/>
              </a:ext>
            </a:extLst>
          </p:cNvPr>
          <p:cNvGrpSpPr/>
          <p:nvPr/>
        </p:nvGrpSpPr>
        <p:grpSpPr>
          <a:xfrm>
            <a:off x="1984724" y="5812885"/>
            <a:ext cx="1392054" cy="1062531"/>
            <a:chOff x="6540862" y="5506376"/>
            <a:chExt cx="1392054" cy="10625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E62AF1-6FA7-40C3-8B81-8FABB648FB47}"/>
                </a:ext>
              </a:extLst>
            </p:cNvPr>
            <p:cNvSpPr/>
            <p:nvPr/>
          </p:nvSpPr>
          <p:spPr>
            <a:xfrm>
              <a:off x="6540862" y="5506376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83D081-8D20-49BA-9E46-47D03584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8722" y="5574659"/>
              <a:ext cx="554078" cy="55407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3BFF3B-D2D8-4FB3-BDAB-BE9449B73731}"/>
                </a:ext>
              </a:extLst>
            </p:cNvPr>
            <p:cNvSpPr txBox="1"/>
            <p:nvPr/>
          </p:nvSpPr>
          <p:spPr>
            <a:xfrm>
              <a:off x="6540862" y="6138020"/>
              <a:ext cx="13920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Equipment Logistics</a:t>
              </a:r>
              <a:br>
                <a:rPr lang="en-US" sz="1100" b="1" dirty="0"/>
              </a:br>
              <a:endParaRPr lang="en-US" sz="11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5A4A5A-E207-45E7-962B-0CFE9196216B}"/>
                </a:ext>
              </a:extLst>
            </p:cNvPr>
            <p:cNvSpPr txBox="1"/>
            <p:nvPr/>
          </p:nvSpPr>
          <p:spPr>
            <a:xfrm>
              <a:off x="7086600" y="5574739"/>
              <a:ext cx="838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Dynamic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Dispatch &amp;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DD Mobile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707EFE-010C-4B29-BD27-5C659BFA75F7}"/>
              </a:ext>
            </a:extLst>
          </p:cNvPr>
          <p:cNvGrpSpPr/>
          <p:nvPr/>
        </p:nvGrpSpPr>
        <p:grpSpPr>
          <a:xfrm>
            <a:off x="6312644" y="5811898"/>
            <a:ext cx="1401393" cy="912552"/>
            <a:chOff x="8009982" y="5501604"/>
            <a:chExt cx="1401393" cy="9125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DCD28C-D3DB-463A-99ED-6CD65D9F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03345" y="5534075"/>
              <a:ext cx="594625" cy="594625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83A509-AC78-4855-BE98-B7E76413F6DC}"/>
                </a:ext>
              </a:extLst>
            </p:cNvPr>
            <p:cNvGrpSpPr/>
            <p:nvPr/>
          </p:nvGrpSpPr>
          <p:grpSpPr>
            <a:xfrm>
              <a:off x="8009982" y="5501604"/>
              <a:ext cx="1401393" cy="912552"/>
              <a:chOff x="8009982" y="5501604"/>
              <a:chExt cx="1401393" cy="91255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8DCF814-01A5-4BA2-9E20-1F904EFCE8DE}"/>
                  </a:ext>
                </a:extLst>
              </p:cNvPr>
              <p:cNvSpPr/>
              <p:nvPr/>
            </p:nvSpPr>
            <p:spPr>
              <a:xfrm>
                <a:off x="8019322" y="5501604"/>
                <a:ext cx="1392053" cy="91255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D15BDF-FCA6-4763-9995-DCB110E19578}"/>
                  </a:ext>
                </a:extLst>
              </p:cNvPr>
              <p:cNvSpPr txBox="1"/>
              <p:nvPr/>
            </p:nvSpPr>
            <p:spPr>
              <a:xfrm>
                <a:off x="8009982" y="6134173"/>
                <a:ext cx="1392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Telcom</a:t>
                </a:r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C67F4CD-0A65-4381-8165-077370025F4E}"/>
              </a:ext>
            </a:extLst>
          </p:cNvPr>
          <p:cNvSpPr/>
          <p:nvPr/>
        </p:nvSpPr>
        <p:spPr>
          <a:xfrm>
            <a:off x="7777450" y="5814360"/>
            <a:ext cx="1392053" cy="9125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57582A-56E7-4E5B-88E4-FA82C02E54AC}"/>
              </a:ext>
            </a:extLst>
          </p:cNvPr>
          <p:cNvSpPr txBox="1"/>
          <p:nvPr/>
        </p:nvSpPr>
        <p:spPr>
          <a:xfrm>
            <a:off x="8052467" y="6450990"/>
            <a:ext cx="1133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CRM / Prospects</a:t>
            </a:r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08B838-A10C-4CC4-974B-F632765D66AC}"/>
              </a:ext>
            </a:extLst>
          </p:cNvPr>
          <p:cNvGrpSpPr/>
          <p:nvPr/>
        </p:nvGrpSpPr>
        <p:grpSpPr>
          <a:xfrm>
            <a:off x="4846580" y="5813396"/>
            <a:ext cx="1414388" cy="912552"/>
            <a:chOff x="9210147" y="5814360"/>
            <a:chExt cx="1414388" cy="91255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2CFECC-D564-45B2-92A1-AB6839A93033}"/>
                </a:ext>
              </a:extLst>
            </p:cNvPr>
            <p:cNvSpPr/>
            <p:nvPr/>
          </p:nvSpPr>
          <p:spPr>
            <a:xfrm>
              <a:off x="9232482" y="5814360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C7913FC-208A-4D60-B2C8-3D7A11856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8955" y="5909761"/>
              <a:ext cx="1239105" cy="2642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82BE78-AE6B-4A2E-84B0-4408E1BCA027}"/>
                </a:ext>
              </a:extLst>
            </p:cNvPr>
            <p:cNvSpPr txBox="1"/>
            <p:nvPr/>
          </p:nvSpPr>
          <p:spPr>
            <a:xfrm>
              <a:off x="9210147" y="6450990"/>
              <a:ext cx="139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Incident &amp; Risk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C2E190-BC41-419B-AC11-81E39CA7B0C7}"/>
              </a:ext>
            </a:extLst>
          </p:cNvPr>
          <p:cNvGrpSpPr/>
          <p:nvPr/>
        </p:nvGrpSpPr>
        <p:grpSpPr>
          <a:xfrm>
            <a:off x="531429" y="5439406"/>
            <a:ext cx="11711192" cy="276999"/>
            <a:chOff x="-87894" y="4754385"/>
            <a:chExt cx="12140843" cy="27699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33BC0D-6230-4B61-918D-A0C0C15C3781}"/>
                </a:ext>
              </a:extLst>
            </p:cNvPr>
            <p:cNvCxnSpPr/>
            <p:nvPr/>
          </p:nvCxnSpPr>
          <p:spPr>
            <a:xfrm>
              <a:off x="417129" y="4880509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BFAEA7-6CCA-4D3E-AB34-0F6C450F5C73}"/>
                </a:ext>
              </a:extLst>
            </p:cNvPr>
            <p:cNvSpPr txBox="1"/>
            <p:nvPr/>
          </p:nvSpPr>
          <p:spPr>
            <a:xfrm>
              <a:off x="-87894" y="4754385"/>
              <a:ext cx="1288250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TRANSACTIONAL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6D6D7A-0614-478B-8D0A-5D5350757AC2}"/>
              </a:ext>
            </a:extLst>
          </p:cNvPr>
          <p:cNvCxnSpPr>
            <a:cxnSpLocks/>
          </p:cNvCxnSpPr>
          <p:nvPr/>
        </p:nvCxnSpPr>
        <p:spPr>
          <a:xfrm>
            <a:off x="1768866" y="257175"/>
            <a:ext cx="9526" cy="5449705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9DC9780-61CE-4957-B03B-8169E3CA5BD9}"/>
              </a:ext>
            </a:extLst>
          </p:cNvPr>
          <p:cNvSpPr/>
          <p:nvPr/>
        </p:nvSpPr>
        <p:spPr>
          <a:xfrm>
            <a:off x="175388" y="90851"/>
            <a:ext cx="1612529" cy="19821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DATA LAYERS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C054267-C71F-4115-8FB9-14DCC182ECCB}"/>
              </a:ext>
            </a:extLst>
          </p:cNvPr>
          <p:cNvSpPr/>
          <p:nvPr/>
        </p:nvSpPr>
        <p:spPr>
          <a:xfrm>
            <a:off x="175388" y="331700"/>
            <a:ext cx="1559682" cy="812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DATA ADMINISTRATION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4E46595-DA05-45DC-B0AC-3614AFB2BA05}"/>
              </a:ext>
            </a:extLst>
          </p:cNvPr>
          <p:cNvSpPr/>
          <p:nvPr/>
        </p:nvSpPr>
        <p:spPr>
          <a:xfrm>
            <a:off x="175388" y="1144299"/>
            <a:ext cx="224859" cy="55683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3D5C558-1476-4FD5-9F55-98E64B9F65B4}"/>
              </a:ext>
            </a:extLst>
          </p:cNvPr>
          <p:cNvSpPr/>
          <p:nvPr/>
        </p:nvSpPr>
        <p:spPr>
          <a:xfrm>
            <a:off x="1812187" y="342900"/>
            <a:ext cx="7915965" cy="875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02B1A7-8499-476C-B03D-855E4FF07C51}"/>
              </a:ext>
            </a:extLst>
          </p:cNvPr>
          <p:cNvSpPr/>
          <p:nvPr/>
        </p:nvSpPr>
        <p:spPr>
          <a:xfrm>
            <a:off x="6016351" y="692605"/>
            <a:ext cx="3630532" cy="20997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STANDARDIZED SUNSTATE DATA DOCUMENTATION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E34C1A-2CC0-49E5-8978-D54E7B387D5D}"/>
              </a:ext>
            </a:extLst>
          </p:cNvPr>
          <p:cNvSpPr/>
          <p:nvPr/>
        </p:nvSpPr>
        <p:spPr>
          <a:xfrm>
            <a:off x="6016351" y="9336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 &amp; Processes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41B8F1-D0C3-4E01-8F3A-46B3A3EE1994}"/>
              </a:ext>
            </a:extLst>
          </p:cNvPr>
          <p:cNvSpPr/>
          <p:nvPr/>
        </p:nvSpPr>
        <p:spPr>
          <a:xfrm>
            <a:off x="7836217" y="9319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&amp; Analytics</a:t>
            </a:r>
          </a:p>
        </p:txBody>
      </p:sp>
      <p:pic>
        <p:nvPicPr>
          <p:cNvPr id="77" name="Picture 76" descr="Logo, company name&#10;&#10;Description automatically generated">
            <a:extLst>
              <a:ext uri="{FF2B5EF4-FFF2-40B4-BE49-F238E27FC236}">
                <a16:creationId xmlns:a16="http://schemas.microsoft.com/office/drawing/2014/main" id="{7360A345-FF55-4B38-8D56-C62DA8CD9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02" y="176280"/>
            <a:ext cx="659805" cy="66286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C6F4FC02-71D0-4EF3-858D-9934F44848FE}"/>
              </a:ext>
            </a:extLst>
          </p:cNvPr>
          <p:cNvSpPr txBox="1"/>
          <p:nvPr/>
        </p:nvSpPr>
        <p:spPr>
          <a:xfrm>
            <a:off x="10614036" y="84727"/>
            <a:ext cx="150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ENTERPRISE DATA ARCHITECTURE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BB09ACE-0B7F-458A-974B-2D02C67BA56A}"/>
              </a:ext>
            </a:extLst>
          </p:cNvPr>
          <p:cNvSpPr txBox="1"/>
          <p:nvPr/>
        </p:nvSpPr>
        <p:spPr>
          <a:xfrm>
            <a:off x="10622236" y="816897"/>
            <a:ext cx="150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v2.0a | 04/30/2021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140110-A1E4-4CB3-939C-3734C5CF9CE7}"/>
              </a:ext>
            </a:extLst>
          </p:cNvPr>
          <p:cNvSpPr/>
          <p:nvPr/>
        </p:nvSpPr>
        <p:spPr>
          <a:xfrm>
            <a:off x="1921929" y="691426"/>
            <a:ext cx="4013153" cy="19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DATA GOVERNANCE STANDARDS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AF65C6-0B60-44BE-ABB1-DEE3ADBAE56B}"/>
              </a:ext>
            </a:extLst>
          </p:cNvPr>
          <p:cNvSpPr/>
          <p:nvPr/>
        </p:nvSpPr>
        <p:spPr>
          <a:xfrm>
            <a:off x="3483938" y="942506"/>
            <a:ext cx="852126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C2D2525-A01F-47E1-BC20-537E1D51A81E}"/>
              </a:ext>
            </a:extLst>
          </p:cNvPr>
          <p:cNvSpPr/>
          <p:nvPr/>
        </p:nvSpPr>
        <p:spPr>
          <a:xfrm>
            <a:off x="4387136" y="940254"/>
            <a:ext cx="1550730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Stewardship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6DAD8B-4C17-44A2-9474-28696B443B72}"/>
              </a:ext>
            </a:extLst>
          </p:cNvPr>
          <p:cNvSpPr/>
          <p:nvPr/>
        </p:nvSpPr>
        <p:spPr>
          <a:xfrm>
            <a:off x="1928154" y="946706"/>
            <a:ext cx="1508698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/ Metrics / Definitions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36" name="Flowchart: Magnetic Disk 1035">
            <a:extLst>
              <a:ext uri="{FF2B5EF4-FFF2-40B4-BE49-F238E27FC236}">
                <a16:creationId xmlns:a16="http://schemas.microsoft.com/office/drawing/2014/main" id="{4A1CE79A-2C04-4441-A98B-ED6712D37B82}"/>
              </a:ext>
            </a:extLst>
          </p:cNvPr>
          <p:cNvSpPr/>
          <p:nvPr/>
        </p:nvSpPr>
        <p:spPr>
          <a:xfrm>
            <a:off x="3137485" y="3722061"/>
            <a:ext cx="940620" cy="427003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iSeries AS/400</a:t>
            </a:r>
          </a:p>
        </p:txBody>
      </p: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E4ED33C-CE9B-483B-938D-ECD39BE2AB04}"/>
              </a:ext>
            </a:extLst>
          </p:cNvPr>
          <p:cNvCxnSpPr>
            <a:cxnSpLocks/>
          </p:cNvCxnSpPr>
          <p:nvPr/>
        </p:nvCxnSpPr>
        <p:spPr>
          <a:xfrm flipV="1">
            <a:off x="3628212" y="4176477"/>
            <a:ext cx="14462" cy="163426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Picture 1046" descr="Logo&#10;&#10;Description automatically generated">
            <a:extLst>
              <a:ext uri="{FF2B5EF4-FFF2-40B4-BE49-F238E27FC236}">
                <a16:creationId xmlns:a16="http://schemas.microsoft.com/office/drawing/2014/main" id="{72DC9145-CCD7-4597-8428-F0DE2DE920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93" y="2041136"/>
            <a:ext cx="653947" cy="383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BA6A580-4758-4DED-8294-F73ABA768F2E}"/>
              </a:ext>
            </a:extLst>
          </p:cNvPr>
          <p:cNvSpPr/>
          <p:nvPr/>
        </p:nvSpPr>
        <p:spPr>
          <a:xfrm>
            <a:off x="8896351" y="1581150"/>
            <a:ext cx="1981994" cy="15203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9D18E4F-632F-4802-BF35-0E3A10B55EB1}"/>
              </a:ext>
            </a:extLst>
          </p:cNvPr>
          <p:cNvSpPr/>
          <p:nvPr/>
        </p:nvSpPr>
        <p:spPr>
          <a:xfrm>
            <a:off x="9008513" y="1382092"/>
            <a:ext cx="588904" cy="2852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APIs</a:t>
            </a:r>
          </a:p>
        </p:txBody>
      </p: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B948FBFD-8F6D-41B6-8401-B0AAF4BDE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1644" y="1765795"/>
            <a:ext cx="1554292" cy="285766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82C71C80-84C1-4310-AE72-21E301537C2A}"/>
              </a:ext>
            </a:extLst>
          </p:cNvPr>
          <p:cNvSpPr/>
          <p:nvPr/>
        </p:nvSpPr>
        <p:spPr>
          <a:xfrm>
            <a:off x="1932017" y="379447"/>
            <a:ext cx="7714866" cy="2552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SUNSTATE EQUIPMENT ENTERPRISE DATA LIBRARY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(Beta: Teams)</a:t>
            </a: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1858D0E-94DC-43D4-97B3-74D49A03136E}"/>
              </a:ext>
            </a:extLst>
          </p:cNvPr>
          <p:cNvCxnSpPr/>
          <p:nvPr/>
        </p:nvCxnSpPr>
        <p:spPr>
          <a:xfrm>
            <a:off x="10643310" y="132807"/>
            <a:ext cx="0" cy="92078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EA0E0BB2-74C0-46D5-B4CC-2A456731FD27}"/>
              </a:ext>
            </a:extLst>
          </p:cNvPr>
          <p:cNvSpPr/>
          <p:nvPr/>
        </p:nvSpPr>
        <p:spPr>
          <a:xfrm>
            <a:off x="8995427" y="2081163"/>
            <a:ext cx="889825" cy="17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WEB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670038-566B-46C1-8B77-6BFBBFFCEBFC}"/>
              </a:ext>
            </a:extLst>
          </p:cNvPr>
          <p:cNvSpPr/>
          <p:nvPr/>
        </p:nvSpPr>
        <p:spPr>
          <a:xfrm>
            <a:off x="9942402" y="2074627"/>
            <a:ext cx="813507" cy="183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MOBILE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207BC94-55C7-4500-A3E0-43BFB16278DB}"/>
              </a:ext>
            </a:extLst>
          </p:cNvPr>
          <p:cNvSpPr/>
          <p:nvPr/>
        </p:nvSpPr>
        <p:spPr>
          <a:xfrm>
            <a:off x="4653563" y="2081163"/>
            <a:ext cx="2675371" cy="6417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1" name="Picture 1060" descr="Icon&#10;&#10;Description automatically generated">
            <a:extLst>
              <a:ext uri="{FF2B5EF4-FFF2-40B4-BE49-F238E27FC236}">
                <a16:creationId xmlns:a16="http://schemas.microsoft.com/office/drawing/2014/main" id="{076CF5C9-6C17-4ADF-AC7B-443774A09A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81" y="2181540"/>
            <a:ext cx="1427641" cy="2564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2ADB888-6D41-4111-BAFA-7C3E9EC38E83}"/>
              </a:ext>
            </a:extLst>
          </p:cNvPr>
          <p:cNvSpPr txBox="1"/>
          <p:nvPr/>
        </p:nvSpPr>
        <p:spPr>
          <a:xfrm>
            <a:off x="4707821" y="2441521"/>
            <a:ext cx="2675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2">
                    <a:lumMod val="75000"/>
                  </a:schemeClr>
                </a:solidFill>
              </a:rPr>
              <a:t>Master Data Management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A7E4DD23-D942-43B6-9E18-1D96EB6A202D}"/>
              </a:ext>
            </a:extLst>
          </p:cNvPr>
          <p:cNvCxnSpPr>
            <a:cxnSpLocks/>
          </p:cNvCxnSpPr>
          <p:nvPr/>
        </p:nvCxnSpPr>
        <p:spPr>
          <a:xfrm>
            <a:off x="4127911" y="1218514"/>
            <a:ext cx="681564" cy="8228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2541DC4-E700-4F13-862D-5F702EC30BDF}"/>
              </a:ext>
            </a:extLst>
          </p:cNvPr>
          <p:cNvCxnSpPr>
            <a:cxnSpLocks/>
          </p:cNvCxnSpPr>
          <p:nvPr/>
        </p:nvCxnSpPr>
        <p:spPr>
          <a:xfrm>
            <a:off x="5080123" y="1209814"/>
            <a:ext cx="0" cy="8315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2" name="Connector: Elbow 1071">
            <a:extLst>
              <a:ext uri="{FF2B5EF4-FFF2-40B4-BE49-F238E27FC236}">
                <a16:creationId xmlns:a16="http://schemas.microsoft.com/office/drawing/2014/main" id="{3EB3CF9B-7AF3-4488-9570-5DF21F8465E6}"/>
              </a:ext>
            </a:extLst>
          </p:cNvPr>
          <p:cNvCxnSpPr>
            <a:cxnSpLocks/>
            <a:stCxn id="1062" idx="3"/>
            <a:endCxn id="37" idx="0"/>
          </p:cNvCxnSpPr>
          <p:nvPr/>
        </p:nvCxnSpPr>
        <p:spPr>
          <a:xfrm>
            <a:off x="7328934" y="2402038"/>
            <a:ext cx="1144543" cy="341232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78" name="Picture 10" descr="Kubernetes Logo in 2021 | Logos, Gaming logos, Atari logo">
            <a:extLst>
              <a:ext uri="{FF2B5EF4-FFF2-40B4-BE49-F238E27FC236}">
                <a16:creationId xmlns:a16="http://schemas.microsoft.com/office/drawing/2014/main" id="{51DF9B34-A4CD-421C-BDFD-EA728CCA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033" y="2193804"/>
            <a:ext cx="655700" cy="17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083" descr="Logo&#10;&#10;Description automatically generated">
            <a:extLst>
              <a:ext uri="{FF2B5EF4-FFF2-40B4-BE49-F238E27FC236}">
                <a16:creationId xmlns:a16="http://schemas.microsoft.com/office/drawing/2014/main" id="{8514CDFB-E683-4440-8ED5-8EED5B954D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90" y="4243677"/>
            <a:ext cx="986284" cy="556198"/>
          </a:xfrm>
          <a:prstGeom prst="rect">
            <a:avLst/>
          </a:prstGeom>
        </p:spPr>
      </p:pic>
      <p:sp>
        <p:nvSpPr>
          <p:cNvPr id="1085" name="Rectangle 1084">
            <a:extLst>
              <a:ext uri="{FF2B5EF4-FFF2-40B4-BE49-F238E27FC236}">
                <a16:creationId xmlns:a16="http://schemas.microsoft.com/office/drawing/2014/main" id="{0F1D1BD6-E1AE-4ECB-95FB-D9229B3915A3}"/>
              </a:ext>
            </a:extLst>
          </p:cNvPr>
          <p:cNvSpPr/>
          <p:nvPr/>
        </p:nvSpPr>
        <p:spPr>
          <a:xfrm>
            <a:off x="2310363" y="4361133"/>
            <a:ext cx="1003046" cy="3358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EDDE105E-08DF-441C-83B8-3A517905ADEA}"/>
              </a:ext>
            </a:extLst>
          </p:cNvPr>
          <p:cNvCxnSpPr>
            <a:cxnSpLocks/>
          </p:cNvCxnSpPr>
          <p:nvPr/>
        </p:nvCxnSpPr>
        <p:spPr>
          <a:xfrm>
            <a:off x="3268574" y="4142160"/>
            <a:ext cx="0" cy="2416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2" descr="Is Power BI Actually Useful? - PEI">
            <a:extLst>
              <a:ext uri="{FF2B5EF4-FFF2-40B4-BE49-F238E27FC236}">
                <a16:creationId xmlns:a16="http://schemas.microsoft.com/office/drawing/2014/main" id="{CF5D0A92-42E0-4DD1-8F78-92E73EB3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68" y="1387867"/>
            <a:ext cx="1036125" cy="40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IBM Cognos BI Performance Tuning | element61">
            <a:extLst>
              <a:ext uri="{FF2B5EF4-FFF2-40B4-BE49-F238E27FC236}">
                <a16:creationId xmlns:a16="http://schemas.microsoft.com/office/drawing/2014/main" id="{FA3DB187-56A8-49AE-943B-FB2B27B2C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23" y="1340783"/>
            <a:ext cx="447788" cy="4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256F770-2D1D-490D-8495-707361062E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27869" y="1431385"/>
            <a:ext cx="1062352" cy="70559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D5F17768-539D-4344-AA87-FA9126E7AD8A}"/>
              </a:ext>
            </a:extLst>
          </p:cNvPr>
          <p:cNvSpPr/>
          <p:nvPr/>
        </p:nvSpPr>
        <p:spPr>
          <a:xfrm>
            <a:off x="11035445" y="2099357"/>
            <a:ext cx="476996" cy="19897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WEB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F3FDEB6-3F60-4D8F-9081-4B15A122D079}"/>
              </a:ext>
            </a:extLst>
          </p:cNvPr>
          <p:cNvSpPr/>
          <p:nvPr/>
        </p:nvSpPr>
        <p:spPr>
          <a:xfrm>
            <a:off x="11450708" y="2099357"/>
            <a:ext cx="666199" cy="1980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MOBILE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F7354B3-C1BD-4DAB-A10F-8A2895B06E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4729646" y="3209009"/>
            <a:ext cx="679000" cy="7544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6F1EA50-DA22-4B11-BA3E-C8448544576E}"/>
              </a:ext>
            </a:extLst>
          </p:cNvPr>
          <p:cNvGrpSpPr/>
          <p:nvPr/>
        </p:nvGrpSpPr>
        <p:grpSpPr>
          <a:xfrm>
            <a:off x="10670728" y="5806843"/>
            <a:ext cx="1434291" cy="1073231"/>
            <a:chOff x="536101" y="5800048"/>
            <a:chExt cx="1434291" cy="10732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F75CF69-6F0D-494C-A3D8-E7B017AAFC0B}"/>
                </a:ext>
              </a:extLst>
            </p:cNvPr>
            <p:cNvGrpSpPr/>
            <p:nvPr/>
          </p:nvGrpSpPr>
          <p:grpSpPr>
            <a:xfrm>
              <a:off x="536101" y="5800048"/>
              <a:ext cx="1434291" cy="1073231"/>
              <a:chOff x="650401" y="5504773"/>
              <a:chExt cx="1434291" cy="1073231"/>
            </a:xfrm>
          </p:grpSpPr>
          <p:pic>
            <p:nvPicPr>
              <p:cNvPr id="1026" name="Picture 2" descr="UKG Pro (formerly Ultimate Software UltiPro) Reviews, Ratings, &amp;  Alternatives - Gartner 2021">
                <a:extLst>
                  <a:ext uri="{FF2B5EF4-FFF2-40B4-BE49-F238E27FC236}">
                    <a16:creationId xmlns:a16="http://schemas.microsoft.com/office/drawing/2014/main" id="{31655CAC-1081-42CB-9F30-A0D475E23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477" y="5614486"/>
                <a:ext cx="1005898" cy="346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22323-45D8-43F5-B9BB-36596D444210}"/>
                  </a:ext>
                </a:extLst>
              </p:cNvPr>
              <p:cNvSpPr txBox="1"/>
              <p:nvPr/>
            </p:nvSpPr>
            <p:spPr>
              <a:xfrm>
                <a:off x="692638" y="5970145"/>
                <a:ext cx="1392054" cy="607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(</a:t>
                </a:r>
                <a:r>
                  <a:rPr lang="en-US" sz="900" dirty="0"/>
                  <a:t>Ultimate Software) </a:t>
                </a:r>
                <a:r>
                  <a:rPr lang="en-US" sz="1050" b="1" dirty="0"/>
                  <a:t>HR/Payroll</a:t>
                </a:r>
                <a:br>
                  <a:rPr lang="en-US" sz="1100" dirty="0"/>
                </a:br>
                <a:endParaRPr lang="en-US" sz="1100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DBAB54E-886D-468F-A2C8-63267EA419E4}"/>
                  </a:ext>
                </a:extLst>
              </p:cNvPr>
              <p:cNvSpPr/>
              <p:nvPr/>
            </p:nvSpPr>
            <p:spPr>
              <a:xfrm>
                <a:off x="650401" y="5504773"/>
                <a:ext cx="1392053" cy="91255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0E324CA-5300-4026-8DD4-D8D56B3C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3140" y="6450990"/>
              <a:ext cx="273076" cy="218509"/>
            </a:xfrm>
            <a:prstGeom prst="rect">
              <a:avLst/>
            </a:prstGeom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4FE8FA62-AF6E-45B4-B20D-8361005087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6402" y="6471585"/>
            <a:ext cx="273076" cy="218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F288EE4-647C-4620-9C90-A8A6DA709BA4}"/>
              </a:ext>
            </a:extLst>
          </p:cNvPr>
          <p:cNvGrpSpPr/>
          <p:nvPr/>
        </p:nvGrpSpPr>
        <p:grpSpPr>
          <a:xfrm>
            <a:off x="9215066" y="5809496"/>
            <a:ext cx="1540834" cy="914551"/>
            <a:chOff x="4862806" y="5774881"/>
            <a:chExt cx="1540834" cy="91455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042D91-FF66-4D42-860D-BDE649BED31C}"/>
                </a:ext>
              </a:extLst>
            </p:cNvPr>
            <p:cNvGrpSpPr/>
            <p:nvPr/>
          </p:nvGrpSpPr>
          <p:grpSpPr>
            <a:xfrm>
              <a:off x="4862806" y="5774881"/>
              <a:ext cx="1540834" cy="914551"/>
              <a:chOff x="5053086" y="5517503"/>
              <a:chExt cx="1540834" cy="91455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0389276-7C1E-4B17-8864-79F43134C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1412" y="5602304"/>
                <a:ext cx="1295400" cy="29527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75E4EBD-5D0C-4251-8131-5D8F82F4AE26}"/>
                  </a:ext>
                </a:extLst>
              </p:cNvPr>
              <p:cNvSpPr/>
              <p:nvPr/>
            </p:nvSpPr>
            <p:spPr>
              <a:xfrm>
                <a:off x="5053086" y="5517503"/>
                <a:ext cx="1392053" cy="91255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98EC22-89E2-49EF-AD76-0E00D183B7FC}"/>
                  </a:ext>
                </a:extLst>
              </p:cNvPr>
              <p:cNvSpPr txBox="1"/>
              <p:nvPr/>
            </p:nvSpPr>
            <p:spPr>
              <a:xfrm>
                <a:off x="5201866" y="6170444"/>
                <a:ext cx="1392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/>
                  <a:t>Equipment Status</a:t>
                </a:r>
                <a:endParaRPr lang="en-US" sz="1100" dirty="0"/>
              </a:p>
            </p:txBody>
          </p:sp>
        </p:grp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585881E9-584E-47F0-B6A6-1253FFDFF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15928" y="6462551"/>
              <a:ext cx="273076" cy="218509"/>
            </a:xfrm>
            <a:prstGeom prst="rect">
              <a:avLst/>
            </a:prstGeom>
          </p:spPr>
        </p:pic>
      </p:grp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45CC457-5F20-4F5E-A10B-06D262F8F72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4412963"/>
            <a:ext cx="945066" cy="496160"/>
          </a:xfrm>
          <a:prstGeom prst="rect">
            <a:avLst/>
          </a:prstGeom>
        </p:spPr>
      </p:pic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DCFA9B2D-2CDE-475A-BF3D-AE189AAC36EF}"/>
              </a:ext>
            </a:extLst>
          </p:cNvPr>
          <p:cNvSpPr/>
          <p:nvPr/>
        </p:nvSpPr>
        <p:spPr>
          <a:xfrm>
            <a:off x="2338570" y="3242645"/>
            <a:ext cx="940620" cy="508880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iSeries Replication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3FD3CC4-D58F-4BC2-87FB-2446C4AF3194}"/>
              </a:ext>
            </a:extLst>
          </p:cNvPr>
          <p:cNvCxnSpPr>
            <a:cxnSpLocks/>
            <a:stCxn id="1084" idx="0"/>
          </p:cNvCxnSpPr>
          <p:nvPr/>
        </p:nvCxnSpPr>
        <p:spPr>
          <a:xfrm flipH="1" flipV="1">
            <a:off x="2802517" y="3789715"/>
            <a:ext cx="2215" cy="4539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CD64CC-8246-4395-AFFE-46B46DDB8526}"/>
              </a:ext>
            </a:extLst>
          </p:cNvPr>
          <p:cNvCxnSpPr/>
          <p:nvPr/>
        </p:nvCxnSpPr>
        <p:spPr>
          <a:xfrm>
            <a:off x="1905268" y="5645791"/>
            <a:ext cx="501641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EF6BBF-27F3-4231-8D00-B24299D32AD0}"/>
              </a:ext>
            </a:extLst>
          </p:cNvPr>
          <p:cNvCxnSpPr>
            <a:cxnSpLocks/>
          </p:cNvCxnSpPr>
          <p:nvPr/>
        </p:nvCxnSpPr>
        <p:spPr>
          <a:xfrm>
            <a:off x="1905268" y="5645791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B1CADE2-5BF5-4F24-AB34-1A2EE069853B}"/>
              </a:ext>
            </a:extLst>
          </p:cNvPr>
          <p:cNvCxnSpPr>
            <a:cxnSpLocks/>
          </p:cNvCxnSpPr>
          <p:nvPr/>
        </p:nvCxnSpPr>
        <p:spPr>
          <a:xfrm>
            <a:off x="2680750" y="5645791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35D8BFC-7EE8-40F6-B3AE-F1055D5E9594}"/>
              </a:ext>
            </a:extLst>
          </p:cNvPr>
          <p:cNvCxnSpPr>
            <a:cxnSpLocks/>
          </p:cNvCxnSpPr>
          <p:nvPr/>
        </p:nvCxnSpPr>
        <p:spPr>
          <a:xfrm>
            <a:off x="5542607" y="5645791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5F70CA-6727-46F5-9458-217B6C04548D}"/>
              </a:ext>
            </a:extLst>
          </p:cNvPr>
          <p:cNvCxnSpPr>
            <a:cxnSpLocks/>
          </p:cNvCxnSpPr>
          <p:nvPr/>
        </p:nvCxnSpPr>
        <p:spPr>
          <a:xfrm>
            <a:off x="6918540" y="5639238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E18505-8069-4C76-AAB6-E8824B97F13B}"/>
              </a:ext>
            </a:extLst>
          </p:cNvPr>
          <p:cNvCxnSpPr/>
          <p:nvPr/>
        </p:nvCxnSpPr>
        <p:spPr>
          <a:xfrm flipV="1">
            <a:off x="4953477" y="5184079"/>
            <a:ext cx="0" cy="446265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560FF5-069A-4372-B06E-8F564706F501}"/>
              </a:ext>
            </a:extLst>
          </p:cNvPr>
          <p:cNvSpPr/>
          <p:nvPr/>
        </p:nvSpPr>
        <p:spPr>
          <a:xfrm>
            <a:off x="4277586" y="4941995"/>
            <a:ext cx="1535359" cy="17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Data Factory (Batch)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05BE71-1FD9-4715-9D41-2600D53621E8}"/>
              </a:ext>
            </a:extLst>
          </p:cNvPr>
          <p:cNvCxnSpPr>
            <a:cxnSpLocks/>
          </p:cNvCxnSpPr>
          <p:nvPr/>
        </p:nvCxnSpPr>
        <p:spPr>
          <a:xfrm>
            <a:off x="7904855" y="5639238"/>
            <a:ext cx="3607586" cy="655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DE3852E-E307-40F6-996A-B47C5149C812}"/>
              </a:ext>
            </a:extLst>
          </p:cNvPr>
          <p:cNvCxnSpPr>
            <a:cxnSpLocks/>
          </p:cNvCxnSpPr>
          <p:nvPr/>
        </p:nvCxnSpPr>
        <p:spPr>
          <a:xfrm>
            <a:off x="7904855" y="5632602"/>
            <a:ext cx="0" cy="1676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C088369-680F-46C7-8C93-F485EA1DB9D2}"/>
              </a:ext>
            </a:extLst>
          </p:cNvPr>
          <p:cNvCxnSpPr>
            <a:cxnSpLocks/>
          </p:cNvCxnSpPr>
          <p:nvPr/>
        </p:nvCxnSpPr>
        <p:spPr>
          <a:xfrm>
            <a:off x="9904302" y="5639238"/>
            <a:ext cx="0" cy="1676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46E74ED-740F-4D43-83D9-A3FDE3E7631C}"/>
              </a:ext>
            </a:extLst>
          </p:cNvPr>
          <p:cNvCxnSpPr>
            <a:cxnSpLocks/>
          </p:cNvCxnSpPr>
          <p:nvPr/>
        </p:nvCxnSpPr>
        <p:spPr>
          <a:xfrm>
            <a:off x="11497095" y="5645791"/>
            <a:ext cx="0" cy="1676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A230AC2-E3A2-43CE-8033-80BA75712734}"/>
              </a:ext>
            </a:extLst>
          </p:cNvPr>
          <p:cNvCxnSpPr>
            <a:cxnSpLocks/>
          </p:cNvCxnSpPr>
          <p:nvPr/>
        </p:nvCxnSpPr>
        <p:spPr>
          <a:xfrm flipV="1">
            <a:off x="8099478" y="5121849"/>
            <a:ext cx="0" cy="5107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7D0F5F1-5934-49E1-B5F9-088D89B1CCF2}"/>
              </a:ext>
            </a:extLst>
          </p:cNvPr>
          <p:cNvSpPr/>
          <p:nvPr/>
        </p:nvSpPr>
        <p:spPr>
          <a:xfrm>
            <a:off x="7215643" y="4917991"/>
            <a:ext cx="1712836" cy="17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Data Bricks (Streaming)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200A12-3869-4E02-836C-3C8853EE9C38}"/>
              </a:ext>
            </a:extLst>
          </p:cNvPr>
          <p:cNvSpPr/>
          <p:nvPr/>
        </p:nvSpPr>
        <p:spPr>
          <a:xfrm>
            <a:off x="4640904" y="3933056"/>
            <a:ext cx="911228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Azure Data Lakes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F23D0B-F43B-413C-A12C-9572E75A4560}"/>
              </a:ext>
            </a:extLst>
          </p:cNvPr>
          <p:cNvCxnSpPr/>
          <p:nvPr/>
        </p:nvCxnSpPr>
        <p:spPr>
          <a:xfrm>
            <a:off x="8928479" y="2341881"/>
            <a:ext cx="188920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0E6A915-A87E-4055-9090-14D6583E4143}"/>
              </a:ext>
            </a:extLst>
          </p:cNvPr>
          <p:cNvCxnSpPr/>
          <p:nvPr/>
        </p:nvCxnSpPr>
        <p:spPr>
          <a:xfrm>
            <a:off x="8940649" y="2741931"/>
            <a:ext cx="188920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9FB8A7-5826-4EDA-8DC1-0202C67A6A87}"/>
              </a:ext>
            </a:extLst>
          </p:cNvPr>
          <p:cNvSpPr/>
          <p:nvPr/>
        </p:nvSpPr>
        <p:spPr>
          <a:xfrm>
            <a:off x="9005344" y="2462547"/>
            <a:ext cx="1750556" cy="185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CUSTOMER APIs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A6D8C2-7998-4033-8C35-F09B930AC354}"/>
              </a:ext>
            </a:extLst>
          </p:cNvPr>
          <p:cNvSpPr/>
          <p:nvPr/>
        </p:nvSpPr>
        <p:spPr>
          <a:xfrm>
            <a:off x="9005035" y="2833678"/>
            <a:ext cx="1750865" cy="188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THIRD PARTY APIs</a:t>
            </a:r>
          </a:p>
        </p:txBody>
      </p:sp>
      <p:pic>
        <p:nvPicPr>
          <p:cNvPr id="76" name="Picture 2" descr="Microsoft Azure SQL Database Single Standard - 10 DTUs - fee - 10 days -  AAD-73376 - Security - CDWG.com">
            <a:extLst>
              <a:ext uri="{FF2B5EF4-FFF2-40B4-BE49-F238E27FC236}">
                <a16:creationId xmlns:a16="http://schemas.microsoft.com/office/drawing/2014/main" id="{883FF1DC-BB4D-4C35-960F-DFE1F28C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65" y="2811479"/>
            <a:ext cx="1584244" cy="11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402E1530-85AD-4A48-8565-7D553870B49B}"/>
              </a:ext>
            </a:extLst>
          </p:cNvPr>
          <p:cNvSpPr/>
          <p:nvPr/>
        </p:nvSpPr>
        <p:spPr>
          <a:xfrm>
            <a:off x="6403244" y="3876828"/>
            <a:ext cx="1589162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Enterprise Data Store (EDS)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724B7D3-27A8-46A4-8417-00C8615F8ABE}"/>
              </a:ext>
            </a:extLst>
          </p:cNvPr>
          <p:cNvSpPr/>
          <p:nvPr/>
        </p:nvSpPr>
        <p:spPr>
          <a:xfrm>
            <a:off x="9140568" y="3709066"/>
            <a:ext cx="1462245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API Management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A74440-7DC9-4CC4-A345-EE6E1AB76C88}"/>
              </a:ext>
            </a:extLst>
          </p:cNvPr>
          <p:cNvCxnSpPr>
            <a:cxnSpLocks/>
          </p:cNvCxnSpPr>
          <p:nvPr/>
        </p:nvCxnSpPr>
        <p:spPr>
          <a:xfrm>
            <a:off x="7993309" y="3302317"/>
            <a:ext cx="137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API Management | Microsoft Azure Color">
            <a:extLst>
              <a:ext uri="{FF2B5EF4-FFF2-40B4-BE49-F238E27FC236}">
                <a16:creationId xmlns:a16="http://schemas.microsoft.com/office/drawing/2014/main" id="{072DE29B-802C-4EFA-88A9-A3E746BE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38" y="3196965"/>
            <a:ext cx="682418" cy="5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9846DD-113B-460A-BFE5-62106AD38DF2}"/>
              </a:ext>
            </a:extLst>
          </p:cNvPr>
          <p:cNvCxnSpPr/>
          <p:nvPr/>
        </p:nvCxnSpPr>
        <p:spPr>
          <a:xfrm flipV="1">
            <a:off x="9646883" y="3021734"/>
            <a:ext cx="0" cy="25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04B92B-CD3D-474A-B9BA-CEF00D75C19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62459" y="2074385"/>
            <a:ext cx="657121" cy="623657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AB491BC-9AC1-45AD-9C55-E25C98F07209}"/>
              </a:ext>
            </a:extLst>
          </p:cNvPr>
          <p:cNvCxnSpPr>
            <a:cxnSpLocks/>
          </p:cNvCxnSpPr>
          <p:nvPr/>
        </p:nvCxnSpPr>
        <p:spPr>
          <a:xfrm>
            <a:off x="5408646" y="4661043"/>
            <a:ext cx="2103954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C6C6BEE-B018-4F01-BE3F-F8418FA8AACD}"/>
              </a:ext>
            </a:extLst>
          </p:cNvPr>
          <p:cNvCxnSpPr/>
          <p:nvPr/>
        </p:nvCxnSpPr>
        <p:spPr>
          <a:xfrm flipV="1">
            <a:off x="6871883" y="4191686"/>
            <a:ext cx="0" cy="46935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AF34722-63B4-4EF5-A333-DB49D2228FA1}"/>
              </a:ext>
            </a:extLst>
          </p:cNvPr>
          <p:cNvCxnSpPr/>
          <p:nvPr/>
        </p:nvCxnSpPr>
        <p:spPr>
          <a:xfrm flipV="1">
            <a:off x="5517023" y="4191686"/>
            <a:ext cx="0" cy="46935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AB2E4E1-74B5-476C-92A2-6E9B51A8F462}"/>
              </a:ext>
            </a:extLst>
          </p:cNvPr>
          <p:cNvCxnSpPr/>
          <p:nvPr/>
        </p:nvCxnSpPr>
        <p:spPr>
          <a:xfrm>
            <a:off x="3369329" y="3429000"/>
            <a:ext cx="10441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3AC9CB1-0D89-45A7-8033-D8DEFC34EDE5}"/>
              </a:ext>
            </a:extLst>
          </p:cNvPr>
          <p:cNvCxnSpPr>
            <a:cxnSpLocks/>
          </p:cNvCxnSpPr>
          <p:nvPr/>
        </p:nvCxnSpPr>
        <p:spPr>
          <a:xfrm>
            <a:off x="4409400" y="3429000"/>
            <a:ext cx="0" cy="19482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92268D4-9CD8-481A-9A77-E1AC352171B4}"/>
              </a:ext>
            </a:extLst>
          </p:cNvPr>
          <p:cNvCxnSpPr>
            <a:cxnSpLocks/>
          </p:cNvCxnSpPr>
          <p:nvPr/>
        </p:nvCxnSpPr>
        <p:spPr>
          <a:xfrm flipH="1">
            <a:off x="4413220" y="5332055"/>
            <a:ext cx="3579186" cy="13243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15321686-0355-4029-B6AF-EC96AA54CED9}"/>
              </a:ext>
            </a:extLst>
          </p:cNvPr>
          <p:cNvCxnSpPr/>
          <p:nvPr/>
        </p:nvCxnSpPr>
        <p:spPr>
          <a:xfrm flipV="1">
            <a:off x="7992406" y="5121849"/>
            <a:ext cx="0" cy="210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3DF93BF-9795-49BB-8416-816AD9BD4838}"/>
              </a:ext>
            </a:extLst>
          </p:cNvPr>
          <p:cNvSpPr/>
          <p:nvPr/>
        </p:nvSpPr>
        <p:spPr>
          <a:xfrm>
            <a:off x="3439911" y="2714809"/>
            <a:ext cx="686598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Azure Synapse</a:t>
            </a:r>
          </a:p>
        </p:txBody>
      </p:sp>
      <p:sp>
        <p:nvSpPr>
          <p:cNvPr id="174" name="Flowchart: Magnetic Disk 173">
            <a:extLst>
              <a:ext uri="{FF2B5EF4-FFF2-40B4-BE49-F238E27FC236}">
                <a16:creationId xmlns:a16="http://schemas.microsoft.com/office/drawing/2014/main" id="{1C5A3F73-67C0-4A36-ADDC-8D126549AB0F}"/>
              </a:ext>
            </a:extLst>
          </p:cNvPr>
          <p:cNvSpPr/>
          <p:nvPr/>
        </p:nvSpPr>
        <p:spPr>
          <a:xfrm>
            <a:off x="11088735" y="3586231"/>
            <a:ext cx="940620" cy="508880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Enterprise Search Store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(Flattened)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8A332EB5-3A2A-4B60-8295-8D151E48AE49}"/>
              </a:ext>
            </a:extLst>
          </p:cNvPr>
          <p:cNvCxnSpPr/>
          <p:nvPr/>
        </p:nvCxnSpPr>
        <p:spPr>
          <a:xfrm flipV="1">
            <a:off x="7999130" y="4032810"/>
            <a:ext cx="3021713" cy="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7A00316-2870-46B5-AECB-B3EF62A5D0B7}"/>
              </a:ext>
            </a:extLst>
          </p:cNvPr>
          <p:cNvCxnSpPr>
            <a:stCxn id="174" idx="1"/>
          </p:cNvCxnSpPr>
          <p:nvPr/>
        </p:nvCxnSpPr>
        <p:spPr>
          <a:xfrm flipV="1">
            <a:off x="11559045" y="2341335"/>
            <a:ext cx="0" cy="124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Subtitle 2">
            <a:extLst>
              <a:ext uri="{FF2B5EF4-FFF2-40B4-BE49-F238E27FC236}">
                <a16:creationId xmlns:a16="http://schemas.microsoft.com/office/drawing/2014/main" id="{047CF820-8501-44FC-A1D1-B4D264AAE9ED}"/>
              </a:ext>
            </a:extLst>
          </p:cNvPr>
          <p:cNvSpPr txBox="1">
            <a:spLocks/>
          </p:cNvSpPr>
          <p:nvPr/>
        </p:nvSpPr>
        <p:spPr>
          <a:xfrm>
            <a:off x="1872051" y="14334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we – Enterprise Data</a:t>
            </a:r>
          </a:p>
        </p:txBody>
      </p:sp>
    </p:spTree>
    <p:extLst>
      <p:ext uri="{BB962C8B-B14F-4D97-AF65-F5344CB8AC3E}">
        <p14:creationId xmlns:p14="http://schemas.microsoft.com/office/powerpoint/2010/main" val="231072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we?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68D3C1-70B8-4887-94CB-83D7E6D3086F}"/>
              </a:ext>
            </a:extLst>
          </p:cNvPr>
          <p:cNvSpPr txBox="1"/>
          <p:nvPr/>
        </p:nvSpPr>
        <p:spPr>
          <a:xfrm>
            <a:off x="1243173" y="1722618"/>
            <a:ext cx="91935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application’s API’s designs are unique/organic to that application.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consistency of contracts from API set to API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consistency of definition between applications leads to mismatch </a:t>
            </a:r>
            <a:r>
              <a:rPr lang="en-US"/>
              <a:t>data between apps.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APIs are simply a reflection of the data SPROCS thus are tightly coupled to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consistency for documentation of APIs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end-to-end view of APIs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APIs are built around internal needs, no design for external consumer needs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Loosely Coupled, Tightly Coupled APIs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0B3538A-21DF-465C-831B-01ABE1FD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CEA81-9E75-4400-A65F-D21CB4F1845D}"/>
              </a:ext>
            </a:extLst>
          </p:cNvPr>
          <p:cNvSpPr txBox="1"/>
          <p:nvPr/>
        </p:nvSpPr>
        <p:spPr>
          <a:xfrm>
            <a:off x="407664" y="1684622"/>
            <a:ext cx="112005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Align Enterprise API Strategy with Enterprise Data Strategy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Adopt existing standards for URI / Object Naming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Adopt a REST first Web API strategy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Some objects may not reflect in a REST API, and that is OK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Not all APIs are a one to one with a business object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/>
              <a:t>Operational APIs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/>
              <a:t>Compositing and Orchestrating APIs</a:t>
            </a:r>
          </a:p>
        </p:txBody>
      </p:sp>
    </p:spTree>
    <p:extLst>
      <p:ext uri="{BB962C8B-B14F-4D97-AF65-F5344CB8AC3E}">
        <p14:creationId xmlns:p14="http://schemas.microsoft.com/office/powerpoint/2010/main" val="195582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08085-5BA8-4AC0-91AC-F255103CB75B}"/>
              </a:ext>
            </a:extLst>
          </p:cNvPr>
          <p:cNvGrpSpPr/>
          <p:nvPr/>
        </p:nvGrpSpPr>
        <p:grpSpPr>
          <a:xfrm>
            <a:off x="479329" y="4048983"/>
            <a:ext cx="11593388" cy="276999"/>
            <a:chOff x="29911" y="5020615"/>
            <a:chExt cx="12023038" cy="2769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50C497-8FD4-4E64-BD75-56BED7719B88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E68CC-E103-4CC6-A459-E6E77138A1D1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Batch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C2E190-BC41-419B-AC11-81E39CA7B0C7}"/>
              </a:ext>
            </a:extLst>
          </p:cNvPr>
          <p:cNvGrpSpPr/>
          <p:nvPr/>
        </p:nvGrpSpPr>
        <p:grpSpPr>
          <a:xfrm>
            <a:off x="480808" y="5430569"/>
            <a:ext cx="11711192" cy="276999"/>
            <a:chOff x="-87894" y="4754385"/>
            <a:chExt cx="12140843" cy="27699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33BC0D-6230-4B61-918D-A0C0C15C3781}"/>
                </a:ext>
              </a:extLst>
            </p:cNvPr>
            <p:cNvCxnSpPr/>
            <p:nvPr/>
          </p:nvCxnSpPr>
          <p:spPr>
            <a:xfrm>
              <a:off x="417129" y="4880509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BFAEA7-6CCA-4D3E-AB34-0F6C450F5C73}"/>
                </a:ext>
              </a:extLst>
            </p:cNvPr>
            <p:cNvSpPr txBox="1"/>
            <p:nvPr/>
          </p:nvSpPr>
          <p:spPr>
            <a:xfrm>
              <a:off x="-87894" y="4754385"/>
              <a:ext cx="1288250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Real-Time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6D6D7A-0614-478B-8D0A-5D5350757AC2}"/>
              </a:ext>
            </a:extLst>
          </p:cNvPr>
          <p:cNvCxnSpPr>
            <a:cxnSpLocks/>
          </p:cNvCxnSpPr>
          <p:nvPr/>
        </p:nvCxnSpPr>
        <p:spPr>
          <a:xfrm>
            <a:off x="1768866" y="257175"/>
            <a:ext cx="9526" cy="5449705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9DC9780-61CE-4957-B03B-8169E3CA5BD9}"/>
              </a:ext>
            </a:extLst>
          </p:cNvPr>
          <p:cNvSpPr/>
          <p:nvPr/>
        </p:nvSpPr>
        <p:spPr>
          <a:xfrm>
            <a:off x="175388" y="90851"/>
            <a:ext cx="1612529" cy="19821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API LAYERS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C054267-C71F-4115-8FB9-14DCC182ECCB}"/>
              </a:ext>
            </a:extLst>
          </p:cNvPr>
          <p:cNvSpPr/>
          <p:nvPr/>
        </p:nvSpPr>
        <p:spPr>
          <a:xfrm>
            <a:off x="175388" y="331700"/>
            <a:ext cx="1559682" cy="1289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DATA &amp; API ADMINISTRATION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4E46595-DA05-45DC-B0AC-3614AFB2BA05}"/>
              </a:ext>
            </a:extLst>
          </p:cNvPr>
          <p:cNvSpPr/>
          <p:nvPr/>
        </p:nvSpPr>
        <p:spPr>
          <a:xfrm>
            <a:off x="175388" y="1144299"/>
            <a:ext cx="224859" cy="55683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3D5C558-1476-4FD5-9F55-98E64B9F65B4}"/>
              </a:ext>
            </a:extLst>
          </p:cNvPr>
          <p:cNvSpPr/>
          <p:nvPr/>
        </p:nvSpPr>
        <p:spPr>
          <a:xfrm>
            <a:off x="1812187" y="342899"/>
            <a:ext cx="7915965" cy="1278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02B1A7-8499-476C-B03D-855E4FF07C51}"/>
              </a:ext>
            </a:extLst>
          </p:cNvPr>
          <p:cNvSpPr/>
          <p:nvPr/>
        </p:nvSpPr>
        <p:spPr>
          <a:xfrm>
            <a:off x="6016351" y="692605"/>
            <a:ext cx="3630532" cy="20997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STANDARDIZED SUNSTATE DATA DOCUMENTATION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E34C1A-2CC0-49E5-8978-D54E7B387D5D}"/>
              </a:ext>
            </a:extLst>
          </p:cNvPr>
          <p:cNvSpPr/>
          <p:nvPr/>
        </p:nvSpPr>
        <p:spPr>
          <a:xfrm>
            <a:off x="6016351" y="9336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 &amp; Processes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41B8F1-D0C3-4E01-8F3A-46B3A3EE1994}"/>
              </a:ext>
            </a:extLst>
          </p:cNvPr>
          <p:cNvSpPr/>
          <p:nvPr/>
        </p:nvSpPr>
        <p:spPr>
          <a:xfrm>
            <a:off x="7836217" y="9319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&amp; Analytics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6F4FC02-71D0-4EF3-858D-9934F44848FE}"/>
              </a:ext>
            </a:extLst>
          </p:cNvPr>
          <p:cNvSpPr txBox="1"/>
          <p:nvPr/>
        </p:nvSpPr>
        <p:spPr>
          <a:xfrm>
            <a:off x="10614036" y="84727"/>
            <a:ext cx="150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ENTERPRISE API ARCHITECTURE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BB09ACE-0B7F-458A-974B-2D02C67BA56A}"/>
              </a:ext>
            </a:extLst>
          </p:cNvPr>
          <p:cNvSpPr txBox="1"/>
          <p:nvPr/>
        </p:nvSpPr>
        <p:spPr>
          <a:xfrm>
            <a:off x="10622236" y="816897"/>
            <a:ext cx="150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v2.0a | 04/30/2021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140110-A1E4-4CB3-939C-3734C5CF9CE7}"/>
              </a:ext>
            </a:extLst>
          </p:cNvPr>
          <p:cNvSpPr/>
          <p:nvPr/>
        </p:nvSpPr>
        <p:spPr>
          <a:xfrm>
            <a:off x="1921929" y="691426"/>
            <a:ext cx="4013153" cy="19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DATA GOVERNANCE STANDARDS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AF65C6-0B60-44BE-ABB1-DEE3ADBAE56B}"/>
              </a:ext>
            </a:extLst>
          </p:cNvPr>
          <p:cNvSpPr/>
          <p:nvPr/>
        </p:nvSpPr>
        <p:spPr>
          <a:xfrm>
            <a:off x="3483938" y="942506"/>
            <a:ext cx="852126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C2D2525-A01F-47E1-BC20-537E1D51A81E}"/>
              </a:ext>
            </a:extLst>
          </p:cNvPr>
          <p:cNvSpPr/>
          <p:nvPr/>
        </p:nvSpPr>
        <p:spPr>
          <a:xfrm>
            <a:off x="4387136" y="940254"/>
            <a:ext cx="1550730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Stewardship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6DAD8B-4C17-44A2-9474-28696B443B72}"/>
              </a:ext>
            </a:extLst>
          </p:cNvPr>
          <p:cNvSpPr/>
          <p:nvPr/>
        </p:nvSpPr>
        <p:spPr>
          <a:xfrm>
            <a:off x="1928154" y="946706"/>
            <a:ext cx="1508698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/ Metrics / Definitions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82C71C80-84C1-4310-AE72-21E301537C2A}"/>
              </a:ext>
            </a:extLst>
          </p:cNvPr>
          <p:cNvSpPr/>
          <p:nvPr/>
        </p:nvSpPr>
        <p:spPr>
          <a:xfrm>
            <a:off x="1932017" y="379447"/>
            <a:ext cx="7714866" cy="2552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SUNSTATE EQUIPMENT ENTERPRISE DATA LIBRARY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(Beta: Teams)</a:t>
            </a: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1858D0E-94DC-43D4-97B3-74D49A03136E}"/>
              </a:ext>
            </a:extLst>
          </p:cNvPr>
          <p:cNvCxnSpPr/>
          <p:nvPr/>
        </p:nvCxnSpPr>
        <p:spPr>
          <a:xfrm>
            <a:off x="10643310" y="132807"/>
            <a:ext cx="0" cy="92078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F9E8FAE-1AC9-4FB0-AD2D-4AD1813EA34D}"/>
              </a:ext>
            </a:extLst>
          </p:cNvPr>
          <p:cNvSpPr/>
          <p:nvPr/>
        </p:nvSpPr>
        <p:spPr>
          <a:xfrm>
            <a:off x="1911220" y="23822"/>
            <a:ext cx="7452626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API / Data Alignment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DCE9E95-3A4A-40DE-B8E2-C8335A8C17CC}"/>
              </a:ext>
            </a:extLst>
          </p:cNvPr>
          <p:cNvSpPr/>
          <p:nvPr/>
        </p:nvSpPr>
        <p:spPr>
          <a:xfrm>
            <a:off x="1911220" y="1252931"/>
            <a:ext cx="1508698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/ Metrics / Definitions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36A210-911D-4BEE-9D11-6E15B2AAE191}"/>
              </a:ext>
            </a:extLst>
          </p:cNvPr>
          <p:cNvSpPr/>
          <p:nvPr/>
        </p:nvSpPr>
        <p:spPr>
          <a:xfrm>
            <a:off x="4384352" y="1234353"/>
            <a:ext cx="1550730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Stewardship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39F733B-D3B3-4D2E-9DD2-0CA8AC95011C}"/>
              </a:ext>
            </a:extLst>
          </p:cNvPr>
          <p:cNvSpPr/>
          <p:nvPr/>
        </p:nvSpPr>
        <p:spPr>
          <a:xfrm>
            <a:off x="6025550" y="1252930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Contracts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CE2851-1C05-4C41-B955-CA75EA3B2D8D}"/>
              </a:ext>
            </a:extLst>
          </p:cNvPr>
          <p:cNvSpPr/>
          <p:nvPr/>
        </p:nvSpPr>
        <p:spPr>
          <a:xfrm>
            <a:off x="7866750" y="1250968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Canonical URI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4234FF2-FBDF-41F3-94DC-A2C21075773A}"/>
              </a:ext>
            </a:extLst>
          </p:cNvPr>
          <p:cNvGrpSpPr/>
          <p:nvPr/>
        </p:nvGrpSpPr>
        <p:grpSpPr>
          <a:xfrm>
            <a:off x="457379" y="3369242"/>
            <a:ext cx="11593388" cy="276999"/>
            <a:chOff x="29911" y="5020615"/>
            <a:chExt cx="12023038" cy="276999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64DFEC6-4719-48A0-A77A-56F327FB471D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1164770-EC8D-4668-81A8-D3E4BA5D269A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Cache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DD9B699-BB39-4A18-9A9B-A5BBFBF52CBC}"/>
              </a:ext>
            </a:extLst>
          </p:cNvPr>
          <p:cNvGrpSpPr/>
          <p:nvPr/>
        </p:nvGrpSpPr>
        <p:grpSpPr>
          <a:xfrm>
            <a:off x="457379" y="2213897"/>
            <a:ext cx="11593388" cy="276999"/>
            <a:chOff x="29911" y="5020615"/>
            <a:chExt cx="12023038" cy="276999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F1FDEA0-3E53-4FC7-9756-B737C42717F4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EA5171C-A7D0-477E-906F-1D7A41AB7EB5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Transform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AE3FB1E-B28E-4E87-AD92-0E469F8078C1}"/>
              </a:ext>
            </a:extLst>
          </p:cNvPr>
          <p:cNvGrpSpPr/>
          <p:nvPr/>
        </p:nvGrpSpPr>
        <p:grpSpPr>
          <a:xfrm>
            <a:off x="457379" y="4744469"/>
            <a:ext cx="11711192" cy="276999"/>
            <a:chOff x="-87894" y="4754385"/>
            <a:chExt cx="12140843" cy="276999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1877781-891E-48A1-A90D-02BBF2F236A2}"/>
                </a:ext>
              </a:extLst>
            </p:cNvPr>
            <p:cNvCxnSpPr/>
            <p:nvPr/>
          </p:nvCxnSpPr>
          <p:spPr>
            <a:xfrm>
              <a:off x="417129" y="4880509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256458-BE3B-4E8E-850C-FF75D6C9FB6D}"/>
                </a:ext>
              </a:extLst>
            </p:cNvPr>
            <p:cNvSpPr txBox="1"/>
            <p:nvPr/>
          </p:nvSpPr>
          <p:spPr>
            <a:xfrm>
              <a:off x="-87894" y="4754385"/>
              <a:ext cx="1288250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Analytics &amp; AI</a:t>
              </a:r>
            </a:p>
          </p:txBody>
        </p:sp>
      </p:grp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1F4499F-C6F3-4C48-95A5-03DA9E72E418}"/>
              </a:ext>
            </a:extLst>
          </p:cNvPr>
          <p:cNvCxnSpPr>
            <a:cxnSpLocks/>
          </p:cNvCxnSpPr>
          <p:nvPr/>
        </p:nvCxnSpPr>
        <p:spPr>
          <a:xfrm flipH="1">
            <a:off x="4384352" y="3003692"/>
            <a:ext cx="305538" cy="47271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EA163-E192-4D8F-99FA-431E0CF399C2}"/>
              </a:ext>
            </a:extLst>
          </p:cNvPr>
          <p:cNvGrpSpPr/>
          <p:nvPr/>
        </p:nvGrpSpPr>
        <p:grpSpPr>
          <a:xfrm>
            <a:off x="4571649" y="1753404"/>
            <a:ext cx="2827268" cy="1224581"/>
            <a:chOff x="4570059" y="2099673"/>
            <a:chExt cx="2827268" cy="12245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3A02F4-0EF9-475E-AB2A-8961A6FD0273}"/>
                </a:ext>
              </a:extLst>
            </p:cNvPr>
            <p:cNvGrpSpPr/>
            <p:nvPr/>
          </p:nvGrpSpPr>
          <p:grpSpPr>
            <a:xfrm>
              <a:off x="4570059" y="2298428"/>
              <a:ext cx="1462245" cy="872069"/>
              <a:chOff x="5756890" y="2269449"/>
              <a:chExt cx="1462245" cy="872069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724B7D3-27A8-46A4-8417-00C8615F8ABE}"/>
                  </a:ext>
                </a:extLst>
              </p:cNvPr>
              <p:cNvSpPr/>
              <p:nvPr/>
            </p:nvSpPr>
            <p:spPr>
              <a:xfrm>
                <a:off x="5756890" y="2826660"/>
                <a:ext cx="1462245" cy="314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2">
                        <a:lumMod val="25000"/>
                      </a:schemeClr>
                    </a:solidFill>
                  </a:rPr>
                  <a:t>Sunstate API Gateway (Internal)</a:t>
                </a:r>
              </a:p>
            </p:txBody>
          </p:sp>
          <p:pic>
            <p:nvPicPr>
              <p:cNvPr id="84" name="Picture 4" descr="API Management | Microsoft Azure Color">
                <a:extLst>
                  <a:ext uri="{FF2B5EF4-FFF2-40B4-BE49-F238E27FC236}">
                    <a16:creationId xmlns:a16="http://schemas.microsoft.com/office/drawing/2014/main" id="{072DE29B-802C-4EFA-88A9-A3E746BED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6804" y="2269449"/>
                <a:ext cx="682418" cy="54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D3A793F-1E8E-4D21-A77F-ED6EEBF7DEE0}"/>
                </a:ext>
              </a:extLst>
            </p:cNvPr>
            <p:cNvGrpSpPr/>
            <p:nvPr/>
          </p:nvGrpSpPr>
          <p:grpSpPr>
            <a:xfrm>
              <a:off x="5935082" y="2307275"/>
              <a:ext cx="1462245" cy="872069"/>
              <a:chOff x="5756890" y="2269449"/>
              <a:chExt cx="1462245" cy="87206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F391278-E1CD-4995-968C-D6364B4697B7}"/>
                  </a:ext>
                </a:extLst>
              </p:cNvPr>
              <p:cNvSpPr/>
              <p:nvPr/>
            </p:nvSpPr>
            <p:spPr>
              <a:xfrm>
                <a:off x="5756890" y="2826660"/>
                <a:ext cx="1462245" cy="314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2">
                        <a:lumMod val="25000"/>
                      </a:schemeClr>
                    </a:solidFill>
                  </a:rPr>
                  <a:t>Consumer API Gateway</a:t>
                </a:r>
              </a:p>
            </p:txBody>
          </p:sp>
          <p:pic>
            <p:nvPicPr>
              <p:cNvPr id="94" name="Picture 4" descr="API Management | Microsoft Azure Color">
                <a:extLst>
                  <a:ext uri="{FF2B5EF4-FFF2-40B4-BE49-F238E27FC236}">
                    <a16:creationId xmlns:a16="http://schemas.microsoft.com/office/drawing/2014/main" id="{307D7EFC-13AE-472B-B350-4AE7BDAD1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6804" y="2269449"/>
                <a:ext cx="682418" cy="54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94BD96C-83F3-4CDF-A223-AB0735948B63}"/>
                </a:ext>
              </a:extLst>
            </p:cNvPr>
            <p:cNvSpPr/>
            <p:nvPr/>
          </p:nvSpPr>
          <p:spPr>
            <a:xfrm>
              <a:off x="4703947" y="2099673"/>
              <a:ext cx="2575627" cy="122458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9F951F-C14A-475C-B9B0-7966F060DFAB}"/>
              </a:ext>
            </a:extLst>
          </p:cNvPr>
          <p:cNvCxnSpPr>
            <a:cxnSpLocks/>
          </p:cNvCxnSpPr>
          <p:nvPr/>
        </p:nvCxnSpPr>
        <p:spPr>
          <a:xfrm flipH="1">
            <a:off x="4694387" y="3047111"/>
            <a:ext cx="613910" cy="107954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8BF5B4E-6393-4EE7-8DCD-1D1CCA8B1FC8}"/>
              </a:ext>
            </a:extLst>
          </p:cNvPr>
          <p:cNvCxnSpPr>
            <a:cxnSpLocks/>
          </p:cNvCxnSpPr>
          <p:nvPr/>
        </p:nvCxnSpPr>
        <p:spPr>
          <a:xfrm flipH="1">
            <a:off x="5281832" y="3000846"/>
            <a:ext cx="814215" cy="173711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7C32C23-E867-417A-95C6-C1B34272B863}"/>
              </a:ext>
            </a:extLst>
          </p:cNvPr>
          <p:cNvCxnSpPr>
            <a:cxnSpLocks/>
          </p:cNvCxnSpPr>
          <p:nvPr/>
        </p:nvCxnSpPr>
        <p:spPr>
          <a:xfrm flipH="1">
            <a:off x="5865402" y="3033827"/>
            <a:ext cx="1194621" cy="242109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84ED8120-376B-4EA8-808A-40BE55A34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55" y="56293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2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86D702-D081-4267-969F-9006149C70D3}"/>
              </a:ext>
            </a:extLst>
          </p:cNvPr>
          <p:cNvSpPr txBox="1"/>
          <p:nvPr/>
        </p:nvSpPr>
        <p:spPr>
          <a:xfrm>
            <a:off x="623313" y="1573343"/>
            <a:ext cx="1137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a canonical URI structure and objects that maps to the domains/business needs from a “Sunstate” point of view.</a:t>
            </a:r>
          </a:p>
          <a:p>
            <a:r>
              <a:rPr lang="en-US" dirty="0"/>
              <a:t>And with this information, define what is done from a business process with each object.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C9B33-1AF4-45C1-A943-8B9D664A0903}"/>
              </a:ext>
            </a:extLst>
          </p:cNvPr>
          <p:cNvSpPr txBox="1"/>
          <p:nvPr/>
        </p:nvSpPr>
        <p:spPr>
          <a:xfrm>
            <a:off x="892476" y="2445191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https://api.sunstate.com/drivers/....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CA741-0D99-42ED-ABDF-37264D9CFB56}"/>
              </a:ext>
            </a:extLst>
          </p:cNvPr>
          <p:cNvSpPr txBox="1"/>
          <p:nvPr/>
        </p:nvSpPr>
        <p:spPr>
          <a:xfrm>
            <a:off x="912546" y="2843342"/>
            <a:ext cx="393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https://api.sunstate.com/equipment/....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50FAB-D8D5-48CA-9108-CD1AC6F486A9}"/>
              </a:ext>
            </a:extLst>
          </p:cNvPr>
          <p:cNvSpPr txBox="1"/>
          <p:nvPr/>
        </p:nvSpPr>
        <p:spPr>
          <a:xfrm>
            <a:off x="912546" y="3223433"/>
            <a:ext cx="387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https://api.sunstate.com/customers/....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CE90B-AB0F-424A-95EC-B693754A37CD}"/>
              </a:ext>
            </a:extLst>
          </p:cNvPr>
          <p:cNvSpPr txBox="1"/>
          <p:nvPr/>
        </p:nvSpPr>
        <p:spPr>
          <a:xfrm>
            <a:off x="2672290" y="6013540"/>
            <a:ext cx="6671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– There very likely will be two canonical URIs and object models</a:t>
            </a:r>
          </a:p>
          <a:p>
            <a:r>
              <a:rPr lang="en-US" dirty="0"/>
              <a:t>One for internal Sunstate use and one for Sunstate consumers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765A5-D0ED-48B8-9B63-2599D7BD34E9}"/>
              </a:ext>
            </a:extLst>
          </p:cNvPr>
          <p:cNvSpPr txBox="1"/>
          <p:nvPr/>
        </p:nvSpPr>
        <p:spPr>
          <a:xfrm>
            <a:off x="6359916" y="2428505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2230F-3E76-4713-9707-A63D8F75243B}"/>
              </a:ext>
            </a:extLst>
          </p:cNvPr>
          <p:cNvSpPr txBox="1"/>
          <p:nvPr/>
        </p:nvSpPr>
        <p:spPr>
          <a:xfrm>
            <a:off x="6378834" y="2826520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87A58-ECD6-4879-B337-DAB854067EE1}"/>
              </a:ext>
            </a:extLst>
          </p:cNvPr>
          <p:cNvSpPr txBox="1"/>
          <p:nvPr/>
        </p:nvSpPr>
        <p:spPr>
          <a:xfrm>
            <a:off x="6378834" y="320703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1ABE1-3286-4BF6-B2BA-9373ED4D3D76}"/>
              </a:ext>
            </a:extLst>
          </p:cNvPr>
          <p:cNvSpPr txBox="1"/>
          <p:nvPr/>
        </p:nvSpPr>
        <p:spPr>
          <a:xfrm>
            <a:off x="3146088" y="4304056"/>
            <a:ext cx="35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 picks up, Driver drops off, 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EDFF3D-9B0C-460C-B6A1-25D4E851019F}"/>
              </a:ext>
            </a:extLst>
          </p:cNvPr>
          <p:cNvSpPr txBox="1"/>
          <p:nvPr/>
        </p:nvSpPr>
        <p:spPr>
          <a:xfrm>
            <a:off x="3173737" y="4672530"/>
            <a:ext cx="665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Equipment is purchased, equipment is repaired, is staged for delivery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B91C0D-AB6F-40F7-A181-F689651C4DA6}"/>
              </a:ext>
            </a:extLst>
          </p:cNvPr>
          <p:cNvSpPr txBox="1"/>
          <p:nvPr/>
        </p:nvSpPr>
        <p:spPr>
          <a:xfrm>
            <a:off x="3173737" y="5050989"/>
            <a:ext cx="487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is looked up, customer rents equipment</a:t>
            </a:r>
          </a:p>
        </p:txBody>
      </p:sp>
    </p:spTree>
    <p:extLst>
      <p:ext uri="{BB962C8B-B14F-4D97-AF65-F5344CB8AC3E}">
        <p14:creationId xmlns:p14="http://schemas.microsoft.com/office/powerpoint/2010/main" val="360040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86D702-D081-4267-969F-9006149C70D3}"/>
              </a:ext>
            </a:extLst>
          </p:cNvPr>
          <p:cNvSpPr txBox="1"/>
          <p:nvPr/>
        </p:nvSpPr>
        <p:spPr>
          <a:xfrm>
            <a:off x="667302" y="1722710"/>
            <a:ext cx="56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information around each of the business processes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C9B33-1AF4-45C1-A943-8B9D664A0903}"/>
              </a:ext>
            </a:extLst>
          </p:cNvPr>
          <p:cNvSpPr txBox="1"/>
          <p:nvPr/>
        </p:nvSpPr>
        <p:spPr>
          <a:xfrm>
            <a:off x="912546" y="2529632"/>
            <a:ext cx="796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Freshness – Can reads come from a cache, Can writes be eventual consistency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CA741-0D99-42ED-ABDF-37264D9CFB56}"/>
              </a:ext>
            </a:extLst>
          </p:cNvPr>
          <p:cNvSpPr txBox="1"/>
          <p:nvPr/>
        </p:nvSpPr>
        <p:spPr>
          <a:xfrm>
            <a:off x="912546" y="2967222"/>
            <a:ext cx="808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Availability - What happens if this data is not available, what happens if a write is lost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6DDF9-E775-4DFC-81DE-8E54135EF84F}"/>
              </a:ext>
            </a:extLst>
          </p:cNvPr>
          <p:cNvSpPr txBox="1"/>
          <p:nvPr/>
        </p:nvSpPr>
        <p:spPr>
          <a:xfrm>
            <a:off x="755284" y="4182448"/>
            <a:ext cx="406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metrics around business activities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8E3C1-9A25-4DCA-8437-8AE6CFB80070}"/>
              </a:ext>
            </a:extLst>
          </p:cNvPr>
          <p:cNvSpPr txBox="1"/>
          <p:nvPr/>
        </p:nvSpPr>
        <p:spPr>
          <a:xfrm>
            <a:off x="1188332" y="4746024"/>
            <a:ext cx="401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Driver Pickups, Drop offs,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75A5B-29CD-4981-9D72-37476CC5B080}"/>
              </a:ext>
            </a:extLst>
          </p:cNvPr>
          <p:cNvSpPr txBox="1"/>
          <p:nvPr/>
        </p:nvSpPr>
        <p:spPr>
          <a:xfrm>
            <a:off x="1188332" y="5155448"/>
            <a:ext cx="270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Equipment lifecycle tracing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B9F037-FBF5-4D77-9293-B1B82D6421EB}"/>
              </a:ext>
            </a:extLst>
          </p:cNvPr>
          <p:cNvSpPr txBox="1"/>
          <p:nvPr/>
        </p:nvSpPr>
        <p:spPr>
          <a:xfrm>
            <a:off x="1188332" y="5538157"/>
            <a:ext cx="22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lifecycle tracing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F184CE-2B06-473F-BE67-2266A9CEF955}"/>
              </a:ext>
            </a:extLst>
          </p:cNvPr>
          <p:cNvSpPr txBox="1"/>
          <p:nvPr/>
        </p:nvSpPr>
        <p:spPr>
          <a:xfrm>
            <a:off x="1188332" y="5920866"/>
            <a:ext cx="766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Customers, Customer is new, Customer exists, Customer changes address</a:t>
            </a:r>
          </a:p>
        </p:txBody>
      </p:sp>
    </p:spTree>
    <p:extLst>
      <p:ext uri="{BB962C8B-B14F-4D97-AF65-F5344CB8AC3E}">
        <p14:creationId xmlns:p14="http://schemas.microsoft.com/office/powerpoint/2010/main" val="239543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CEA81-9E75-4400-A65F-D21CB4F1845D}"/>
              </a:ext>
            </a:extLst>
          </p:cNvPr>
          <p:cNvSpPr txBox="1"/>
          <p:nvPr/>
        </p:nvSpPr>
        <p:spPr>
          <a:xfrm>
            <a:off x="846173" y="1282460"/>
            <a:ext cx="103234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Domain/CQRS Modeling to answer the questions around the domains and their needs.</a:t>
            </a:r>
            <a:br>
              <a:rPr lang="en-US" sz="2400" dirty="0"/>
            </a:b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 domain is a logical breakdown of an area of the business typically – Customer, Driver, etc.</a:t>
            </a:r>
            <a:br>
              <a:rPr lang="en-US" sz="2400" dirty="0"/>
            </a:b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Understanding the difference between how a domain business operation is performed can impact how the APIs are implemented.  Example reads very likely have different needs than writes.  </a:t>
            </a:r>
            <a:r>
              <a:rPr lang="en-US" sz="2400" b="1" i="1" dirty="0"/>
              <a:t>A domain is not an application</a:t>
            </a:r>
            <a:r>
              <a:rPr lang="en-US" sz="2400" dirty="0"/>
              <a:t>.  An application might support part of a domain or more than one domain.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Map existing APIs to enterprise APIs as a V1</a:t>
            </a:r>
          </a:p>
        </p:txBody>
      </p:sp>
    </p:spTree>
    <p:extLst>
      <p:ext uri="{BB962C8B-B14F-4D97-AF65-F5344CB8AC3E}">
        <p14:creationId xmlns:p14="http://schemas.microsoft.com/office/powerpoint/2010/main" val="3368454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9EAE16DB-9B12-4BA5-890E-05FACC8C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346CB4-F550-4A72-AD78-A5A4A728E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C350A2-00CB-47F0-B2C7-F7B41CF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462"/>
            <a:ext cx="10515600" cy="542703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a blended approach to best adapt over time towards standard offering.</a:t>
            </a:r>
          </a:p>
          <a:p>
            <a:pPr lvl="1"/>
            <a:r>
              <a:rPr lang="en-US" dirty="0"/>
              <a:t>Follow Microsoft’s Web API Guidelines</a:t>
            </a:r>
          </a:p>
          <a:p>
            <a:pPr lvl="1"/>
            <a:r>
              <a:rPr lang="en-US" dirty="0"/>
              <a:t>Richardson Maturity Model (HATEOAS)</a:t>
            </a:r>
          </a:p>
          <a:p>
            <a:pPr lvl="1"/>
            <a:r>
              <a:rPr lang="en-US" dirty="0"/>
              <a:t>Neudesic has blueprints for API guidance</a:t>
            </a:r>
          </a:p>
          <a:p>
            <a:pPr lvl="1"/>
            <a:endParaRPr lang="en-US" dirty="0"/>
          </a:p>
          <a:p>
            <a:r>
              <a:rPr lang="en-US" dirty="0"/>
              <a:t>Hosted Services</a:t>
            </a:r>
          </a:p>
          <a:p>
            <a:pPr lvl="1"/>
            <a:r>
              <a:rPr lang="en-US" dirty="0"/>
              <a:t>Azure Kubernetes Service (AKS)</a:t>
            </a:r>
          </a:p>
          <a:p>
            <a:pPr lvl="2"/>
            <a:r>
              <a:rPr lang="en-US" dirty="0"/>
              <a:t>Not just for API Services</a:t>
            </a:r>
          </a:p>
          <a:p>
            <a:pPr lvl="1"/>
            <a:r>
              <a:rPr lang="en-US" dirty="0"/>
              <a:t>Azure API Management Gateway</a:t>
            </a:r>
          </a:p>
          <a:p>
            <a:pPr lvl="1"/>
            <a:r>
              <a:rPr lang="en-US" dirty="0" err="1"/>
              <a:t>DynaTrace</a:t>
            </a:r>
            <a:r>
              <a:rPr lang="en-US" dirty="0"/>
              <a:t> Application Performance Monitoring</a:t>
            </a:r>
          </a:p>
          <a:p>
            <a:pPr lvl="1"/>
            <a:r>
              <a:rPr lang="en-US" dirty="0"/>
              <a:t>Multi-Region for HA/Fail/Business Continuity</a:t>
            </a:r>
          </a:p>
          <a:p>
            <a:pPr lvl="1"/>
            <a:endParaRPr lang="en-US" dirty="0"/>
          </a:p>
          <a:p>
            <a:r>
              <a:rPr lang="en-US" dirty="0"/>
              <a:t>SQL replication to JSON for Caching</a:t>
            </a:r>
          </a:p>
          <a:p>
            <a:endParaRPr lang="en-US" dirty="0"/>
          </a:p>
          <a:p>
            <a:r>
              <a:rPr lang="en-US" dirty="0"/>
              <a:t>Domain/CQRS modeling is used to determine the right size of services and effective boundaries.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Enterprise API should replace ESB Integrations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text, umbrella, accessory, vector graphics&#10;&#10;Description automatically generated">
            <a:extLst>
              <a:ext uri="{FF2B5EF4-FFF2-40B4-BE49-F238E27FC236}">
                <a16:creationId xmlns:a16="http://schemas.microsoft.com/office/drawing/2014/main" id="{7BE33BB6-E393-4FDE-AC5E-0651B6570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28" y="3020778"/>
            <a:ext cx="229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9EAE16DB-9B12-4BA5-890E-05FACC8C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346CB4-F550-4A72-AD78-A5A4A728E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C350A2-00CB-47F0-B2C7-F7B41CF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Choose an API definition strategy</a:t>
            </a:r>
          </a:p>
          <a:p>
            <a:pPr lvl="1"/>
            <a:r>
              <a:rPr lang="en-US" dirty="0"/>
              <a:t>Code First</a:t>
            </a:r>
          </a:p>
          <a:p>
            <a:pPr lvl="2"/>
            <a:r>
              <a:rPr lang="en-US" dirty="0"/>
              <a:t>Popular with developers</a:t>
            </a:r>
          </a:p>
          <a:p>
            <a:pPr lvl="2"/>
            <a:r>
              <a:rPr lang="en-US" dirty="0"/>
              <a:t>Works best with some development tools.</a:t>
            </a:r>
          </a:p>
          <a:p>
            <a:pPr lvl="2"/>
            <a:r>
              <a:rPr lang="en-US" dirty="0"/>
              <a:t>Most common method used by most organizations.</a:t>
            </a:r>
          </a:p>
          <a:p>
            <a:pPr lvl="2"/>
            <a:r>
              <a:rPr lang="en-US" dirty="0"/>
              <a:t>Can be used to generate </a:t>
            </a:r>
            <a:r>
              <a:rPr lang="en-US" dirty="0" err="1"/>
              <a:t>OpenAPI</a:t>
            </a:r>
            <a:r>
              <a:rPr lang="en-US" dirty="0"/>
              <a:t> and/or contract definitions</a:t>
            </a:r>
          </a:p>
          <a:p>
            <a:pPr lvl="2"/>
            <a:r>
              <a:rPr lang="en-US" dirty="0"/>
              <a:t>Depending on coding libraries, can limit output formats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Contract First</a:t>
            </a:r>
          </a:p>
          <a:p>
            <a:pPr lvl="2"/>
            <a:r>
              <a:rPr lang="en-US" dirty="0" err="1"/>
              <a:t>OpenAPI</a:t>
            </a:r>
            <a:endParaRPr lang="en-US" dirty="0"/>
          </a:p>
          <a:p>
            <a:pPr lvl="3"/>
            <a:r>
              <a:rPr lang="en-US" dirty="0"/>
              <a:t>API Definition language</a:t>
            </a:r>
          </a:p>
          <a:p>
            <a:pPr lvl="3"/>
            <a:r>
              <a:rPr lang="en-US" dirty="0"/>
              <a:t>Neutral to development tools</a:t>
            </a:r>
          </a:p>
          <a:p>
            <a:pPr lvl="3"/>
            <a:r>
              <a:rPr lang="en-US" dirty="0"/>
              <a:t>Neutral to output formats</a:t>
            </a:r>
          </a:p>
          <a:p>
            <a:pPr lvl="3"/>
            <a:r>
              <a:rPr lang="en-US" dirty="0"/>
              <a:t>Not all development tooling support </a:t>
            </a:r>
            <a:r>
              <a:rPr lang="en-US" dirty="0" err="1"/>
              <a:t>OpenAPI</a:t>
            </a:r>
            <a:r>
              <a:rPr lang="en-US" dirty="0"/>
              <a:t> Specifications.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Output First</a:t>
            </a:r>
          </a:p>
          <a:p>
            <a:pPr lvl="2"/>
            <a:r>
              <a:rPr lang="en-US" dirty="0"/>
              <a:t>Defined using the actual format of the output of an API, i.e., JSON, XML, Protocol Buffers,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1CF57C4-5E7B-4C59-B9DF-FFC2C7FB2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40" y="491555"/>
            <a:ext cx="1929245" cy="29730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89EDCB80-D6C5-4669-97AB-2B1CD45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21B9FF0-E06E-4ED2-BD73-E01C413B6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6" y="2549387"/>
            <a:ext cx="7307881" cy="22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95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0B758-A397-4164-B076-BDEF95CCBC63}"/>
              </a:ext>
            </a:extLst>
          </p:cNvPr>
          <p:cNvSpPr txBox="1"/>
          <p:nvPr/>
        </p:nvSpPr>
        <p:spPr>
          <a:xfrm>
            <a:off x="1495033" y="1310703"/>
            <a:ext cx="71279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out Micro-service platform for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AKS, APIM, Caching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Build out common modules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Setup DevOps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Reference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out V2 (Enterprise Version) of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Map each new object to source(s)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Develop/Config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Deploy alongside V1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Update existing applications to use new APIs</a:t>
            </a:r>
          </a:p>
        </p:txBody>
      </p:sp>
    </p:spTree>
    <p:extLst>
      <p:ext uri="{BB962C8B-B14F-4D97-AF65-F5344CB8AC3E}">
        <p14:creationId xmlns:p14="http://schemas.microsoft.com/office/powerpoint/2010/main" val="3074885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BA32AD-E9A1-42C5-B815-547E28344CAB}"/>
              </a:ext>
            </a:extLst>
          </p:cNvPr>
          <p:cNvSpPr txBox="1"/>
          <p:nvPr/>
        </p:nvSpPr>
        <p:spPr>
          <a:xfrm>
            <a:off x="1794532" y="2170223"/>
            <a:ext cx="81815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Artificial Intelligence and Analytics to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Unstructured Data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Industry &amp; Technology advances and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XML Yesterday, JSON today, ? Tomorrow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APIs anywhere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Geolocation driven API</a:t>
            </a:r>
          </a:p>
        </p:txBody>
      </p:sp>
    </p:spTree>
    <p:extLst>
      <p:ext uri="{BB962C8B-B14F-4D97-AF65-F5344CB8AC3E}">
        <p14:creationId xmlns:p14="http://schemas.microsoft.com/office/powerpoint/2010/main" val="370990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BA32AD-E9A1-42C5-B815-547E28344CAB}"/>
              </a:ext>
            </a:extLst>
          </p:cNvPr>
          <p:cNvSpPr txBox="1"/>
          <p:nvPr/>
        </p:nvSpPr>
        <p:spPr>
          <a:xfrm>
            <a:off x="1011293" y="1525897"/>
            <a:ext cx="103735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Typically, a greenfield implementation of a full enterprise</a:t>
            </a:r>
            <a:br>
              <a:rPr lang="en-US" sz="3200" dirty="0"/>
            </a:br>
            <a:r>
              <a:rPr lang="en-US" sz="3200" dirty="0"/>
              <a:t>API is 18-24 Months.</a:t>
            </a:r>
            <a:br>
              <a:rPr lang="en-US" sz="3200" dirty="0"/>
            </a:b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Start with a vertical slice and build top to bottom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Model out Navigator APIs at Enterprise view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Build out reference architecture using Navigator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dirty="0"/>
              <a:t>API Hosting, Monitoring, CI/CD, Cross Cutting, etc.</a:t>
            </a:r>
            <a:br>
              <a:rPr lang="en-US" sz="3200" dirty="0"/>
            </a:b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Follow-up with iterative phases to continue working</a:t>
            </a:r>
            <a:br>
              <a:rPr lang="en-US" sz="3200" dirty="0"/>
            </a:br>
            <a:r>
              <a:rPr lang="en-US" sz="3200" dirty="0"/>
              <a:t>through other parts of the Enterprise Model.</a:t>
            </a:r>
          </a:p>
        </p:txBody>
      </p:sp>
    </p:spTree>
    <p:extLst>
      <p:ext uri="{BB962C8B-B14F-4D97-AF65-F5344CB8AC3E}">
        <p14:creationId xmlns:p14="http://schemas.microsoft.com/office/powerpoint/2010/main" val="239421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TLDR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BA32AD-E9A1-42C5-B815-547E28344CAB}"/>
              </a:ext>
            </a:extLst>
          </p:cNvPr>
          <p:cNvSpPr txBox="1"/>
          <p:nvPr/>
        </p:nvSpPr>
        <p:spPr>
          <a:xfrm>
            <a:off x="1794532" y="2170223"/>
            <a:ext cx="84099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Flush out a Canonical URI/Object definition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 APIM to connect various existing APIs (V1)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Build new APIs in Canonical format (V2)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Deploy APIs separately as Kubernetes modules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api.sunstate.com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Migrate existing functionality from V1 to V2</a:t>
            </a:r>
          </a:p>
        </p:txBody>
      </p:sp>
    </p:spTree>
    <p:extLst>
      <p:ext uri="{BB962C8B-B14F-4D97-AF65-F5344CB8AC3E}">
        <p14:creationId xmlns:p14="http://schemas.microsoft.com/office/powerpoint/2010/main" val="116335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0B758-A397-4164-B076-BDEF95CCBC63}"/>
              </a:ext>
            </a:extLst>
          </p:cNvPr>
          <p:cNvSpPr txBox="1"/>
          <p:nvPr/>
        </p:nvSpPr>
        <p:spPr>
          <a:xfrm>
            <a:off x="4752620" y="1385921"/>
            <a:ext cx="2699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C3285-7C3F-4E31-8099-5E64C32A7FFD}"/>
              </a:ext>
            </a:extLst>
          </p:cNvPr>
          <p:cNvSpPr txBox="1"/>
          <p:nvPr/>
        </p:nvSpPr>
        <p:spPr>
          <a:xfrm>
            <a:off x="5271715" y="2517424"/>
            <a:ext cx="55300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Team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Navigator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DD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Mobile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Rent360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Telematics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API Documentation Stories in Azure DevOps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Telematics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Navigator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Neudesic Internal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Architecture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Martin Fowler – re Richardson Maturity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– O’Reilly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Controlling Chaos – Netflix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Building Microservices – O’Reilly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Kubernetes: Up and Running – O’Reilly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Enterprise Integration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SOA Principles of Service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Zackman</a:t>
            </a:r>
            <a:r>
              <a:rPr lang="en-US" sz="1400" dirty="0"/>
              <a:t> Enterprise Architecture Framework</a:t>
            </a:r>
          </a:p>
          <a:p>
            <a:endParaRPr lang="en-US" dirty="0"/>
          </a:p>
        </p:txBody>
      </p:sp>
      <p:pic>
        <p:nvPicPr>
          <p:cNvPr id="15" name="Picture 14" descr="Old vintage books in a row">
            <a:extLst>
              <a:ext uri="{FF2B5EF4-FFF2-40B4-BE49-F238E27FC236}">
                <a16:creationId xmlns:a16="http://schemas.microsoft.com/office/drawing/2014/main" id="{1F943650-23AF-483E-909A-A236BC8C5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37" y="2517424"/>
            <a:ext cx="3236613" cy="2157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1A1E6-DF0E-4E89-8E38-8A3D8D17A169}"/>
              </a:ext>
            </a:extLst>
          </p:cNvPr>
          <p:cNvSpPr txBox="1"/>
          <p:nvPr/>
        </p:nvSpPr>
        <p:spPr>
          <a:xfrm>
            <a:off x="1670999" y="4851132"/>
            <a:ext cx="259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 (not inclusive)</a:t>
            </a:r>
          </a:p>
        </p:txBody>
      </p:sp>
    </p:spTree>
    <p:extLst>
      <p:ext uri="{BB962C8B-B14F-4D97-AF65-F5344CB8AC3E}">
        <p14:creationId xmlns:p14="http://schemas.microsoft.com/office/powerpoint/2010/main" val="2593138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BA32AD-E9A1-42C5-B815-547E28344CAB}"/>
              </a:ext>
            </a:extLst>
          </p:cNvPr>
          <p:cNvSpPr txBox="1"/>
          <p:nvPr/>
        </p:nvSpPr>
        <p:spPr>
          <a:xfrm>
            <a:off x="4275069" y="3428999"/>
            <a:ext cx="3465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5168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E437-1F18-40E7-B170-DB71DC7A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96D0D-8C42-4DBA-81AB-07C7C7020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External User management, Portal</a:t>
            </a:r>
          </a:p>
          <a:p>
            <a:r>
              <a:rPr lang="en-US" dirty="0"/>
              <a:t>Authentication and Authorization</a:t>
            </a:r>
          </a:p>
          <a:p>
            <a:pPr lvl="1"/>
            <a:r>
              <a:rPr lang="en-US" dirty="0"/>
              <a:t>High Level vs Pass Down</a:t>
            </a:r>
          </a:p>
          <a:p>
            <a:pPr lvl="1"/>
            <a:r>
              <a:rPr lang="en-US" dirty="0"/>
              <a:t>Claims</a:t>
            </a:r>
          </a:p>
          <a:p>
            <a:pPr lvl="1"/>
            <a:r>
              <a:rPr lang="en-US" dirty="0"/>
              <a:t>OIDC Flows</a:t>
            </a:r>
          </a:p>
          <a:p>
            <a:pPr lvl="1"/>
            <a:r>
              <a:rPr lang="en-US" dirty="0"/>
              <a:t>Internal vs External, who manages the who?</a:t>
            </a:r>
          </a:p>
          <a:p>
            <a:r>
              <a:rPr lang="en-US" dirty="0"/>
              <a:t>Internal Security – TLS, Plain, etc.</a:t>
            </a:r>
          </a:p>
          <a:p>
            <a:r>
              <a:rPr lang="en-US" dirty="0"/>
              <a:t>Service Size vs Complexity vs Business Continuity vs Scale</a:t>
            </a:r>
          </a:p>
          <a:p>
            <a:pPr lvl="1"/>
            <a:r>
              <a:rPr lang="en-US" dirty="0"/>
              <a:t>Serverless, Container, Container Orchestration</a:t>
            </a:r>
          </a:p>
          <a:p>
            <a:r>
              <a:rPr lang="en-US" dirty="0"/>
              <a:t>Tactical, Bridging, Future</a:t>
            </a:r>
          </a:p>
          <a:p>
            <a:r>
              <a:rPr lang="en-US" dirty="0"/>
              <a:t>Eventual consistency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82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59F7CED-FA94-4511-8BB7-F22E1264A7BE}"/>
              </a:ext>
            </a:extLst>
          </p:cNvPr>
          <p:cNvGrpSpPr/>
          <p:nvPr/>
        </p:nvGrpSpPr>
        <p:grpSpPr>
          <a:xfrm>
            <a:off x="490108" y="4432976"/>
            <a:ext cx="11593389" cy="461665"/>
            <a:chOff x="30075" y="5055599"/>
            <a:chExt cx="12022874" cy="461665"/>
          </a:xfrm>
          <a:solidFill>
            <a:srgbClr val="C00000"/>
          </a:solidFill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80E8CB-63AA-438C-941D-BA4FD3F0166B}"/>
                </a:ext>
              </a:extLst>
            </p:cNvPr>
            <p:cNvCxnSpPr/>
            <p:nvPr/>
          </p:nvCxnSpPr>
          <p:spPr>
            <a:xfrm>
              <a:off x="417129" y="5278678"/>
              <a:ext cx="11635820" cy="0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1B8A39-E944-49D3-8714-013B9F920E56}"/>
                </a:ext>
              </a:extLst>
            </p:cNvPr>
            <p:cNvSpPr txBox="1"/>
            <p:nvPr/>
          </p:nvSpPr>
          <p:spPr>
            <a:xfrm>
              <a:off x="30075" y="5055599"/>
              <a:ext cx="128869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Business Intelligence &amp; AI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08085-5BA8-4AC0-91AC-F255103CB75B}"/>
              </a:ext>
            </a:extLst>
          </p:cNvPr>
          <p:cNvGrpSpPr/>
          <p:nvPr/>
        </p:nvGrpSpPr>
        <p:grpSpPr>
          <a:xfrm>
            <a:off x="457379" y="4060649"/>
            <a:ext cx="11593388" cy="276999"/>
            <a:chOff x="29911" y="5020615"/>
            <a:chExt cx="12023038" cy="2769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50C497-8FD4-4E64-BD75-56BED7719B88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E68CC-E103-4CC6-A459-E6E77138A1D1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Batch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C2E190-BC41-419B-AC11-81E39CA7B0C7}"/>
              </a:ext>
            </a:extLst>
          </p:cNvPr>
          <p:cNvGrpSpPr/>
          <p:nvPr/>
        </p:nvGrpSpPr>
        <p:grpSpPr>
          <a:xfrm>
            <a:off x="480808" y="4935962"/>
            <a:ext cx="11711192" cy="276999"/>
            <a:chOff x="-87894" y="4754385"/>
            <a:chExt cx="12140843" cy="27699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33BC0D-6230-4B61-918D-A0C0C15C3781}"/>
                </a:ext>
              </a:extLst>
            </p:cNvPr>
            <p:cNvCxnSpPr/>
            <p:nvPr/>
          </p:nvCxnSpPr>
          <p:spPr>
            <a:xfrm>
              <a:off x="417129" y="4880509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BFAEA7-6CCA-4D3E-AB34-0F6C450F5C73}"/>
                </a:ext>
              </a:extLst>
            </p:cNvPr>
            <p:cNvSpPr txBox="1"/>
            <p:nvPr/>
          </p:nvSpPr>
          <p:spPr>
            <a:xfrm>
              <a:off x="-87894" y="4754385"/>
              <a:ext cx="1288250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Real-Time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6D6D7A-0614-478B-8D0A-5D5350757AC2}"/>
              </a:ext>
            </a:extLst>
          </p:cNvPr>
          <p:cNvCxnSpPr>
            <a:cxnSpLocks/>
          </p:cNvCxnSpPr>
          <p:nvPr/>
        </p:nvCxnSpPr>
        <p:spPr>
          <a:xfrm>
            <a:off x="1768866" y="257175"/>
            <a:ext cx="9526" cy="5449705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9DC9780-61CE-4957-B03B-8169E3CA5BD9}"/>
              </a:ext>
            </a:extLst>
          </p:cNvPr>
          <p:cNvSpPr/>
          <p:nvPr/>
        </p:nvSpPr>
        <p:spPr>
          <a:xfrm>
            <a:off x="175388" y="90851"/>
            <a:ext cx="1612529" cy="19821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API LAYERS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C054267-C71F-4115-8FB9-14DCC182ECCB}"/>
              </a:ext>
            </a:extLst>
          </p:cNvPr>
          <p:cNvSpPr/>
          <p:nvPr/>
        </p:nvSpPr>
        <p:spPr>
          <a:xfrm>
            <a:off x="175388" y="331700"/>
            <a:ext cx="1559682" cy="1289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DATA &amp; API ADMINISTRATION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4E46595-DA05-45DC-B0AC-3614AFB2BA05}"/>
              </a:ext>
            </a:extLst>
          </p:cNvPr>
          <p:cNvSpPr/>
          <p:nvPr/>
        </p:nvSpPr>
        <p:spPr>
          <a:xfrm>
            <a:off x="175388" y="1144299"/>
            <a:ext cx="224859" cy="55683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3D5C558-1476-4FD5-9F55-98E64B9F65B4}"/>
              </a:ext>
            </a:extLst>
          </p:cNvPr>
          <p:cNvSpPr/>
          <p:nvPr/>
        </p:nvSpPr>
        <p:spPr>
          <a:xfrm>
            <a:off x="1812187" y="342899"/>
            <a:ext cx="7915965" cy="1278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02B1A7-8499-476C-B03D-855E4FF07C51}"/>
              </a:ext>
            </a:extLst>
          </p:cNvPr>
          <p:cNvSpPr/>
          <p:nvPr/>
        </p:nvSpPr>
        <p:spPr>
          <a:xfrm>
            <a:off x="6016351" y="692605"/>
            <a:ext cx="3630532" cy="20997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STANDARDIZED SUNSTATE DATA DOCUMENTATION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E34C1A-2CC0-49E5-8978-D54E7B387D5D}"/>
              </a:ext>
            </a:extLst>
          </p:cNvPr>
          <p:cNvSpPr/>
          <p:nvPr/>
        </p:nvSpPr>
        <p:spPr>
          <a:xfrm>
            <a:off x="6016351" y="9336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 &amp; Processes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41B8F1-D0C3-4E01-8F3A-46B3A3EE1994}"/>
              </a:ext>
            </a:extLst>
          </p:cNvPr>
          <p:cNvSpPr/>
          <p:nvPr/>
        </p:nvSpPr>
        <p:spPr>
          <a:xfrm>
            <a:off x="7836217" y="9319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&amp; Analytics</a:t>
            </a:r>
          </a:p>
        </p:txBody>
      </p:sp>
      <p:pic>
        <p:nvPicPr>
          <p:cNvPr id="77" name="Picture 76" descr="Logo, company name&#10;&#10;Description automatically generated">
            <a:extLst>
              <a:ext uri="{FF2B5EF4-FFF2-40B4-BE49-F238E27FC236}">
                <a16:creationId xmlns:a16="http://schemas.microsoft.com/office/drawing/2014/main" id="{7360A345-FF55-4B38-8D56-C62DA8CD9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02" y="176280"/>
            <a:ext cx="659805" cy="66286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C6F4FC02-71D0-4EF3-858D-9934F44848FE}"/>
              </a:ext>
            </a:extLst>
          </p:cNvPr>
          <p:cNvSpPr txBox="1"/>
          <p:nvPr/>
        </p:nvSpPr>
        <p:spPr>
          <a:xfrm>
            <a:off x="10614036" y="84727"/>
            <a:ext cx="150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ENTERPRISE DATA ARCHITECTURE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BB09ACE-0B7F-458A-974B-2D02C67BA56A}"/>
              </a:ext>
            </a:extLst>
          </p:cNvPr>
          <p:cNvSpPr txBox="1"/>
          <p:nvPr/>
        </p:nvSpPr>
        <p:spPr>
          <a:xfrm>
            <a:off x="10622236" y="816897"/>
            <a:ext cx="150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v2.0a | 04/30/2021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140110-A1E4-4CB3-939C-3734C5CF9CE7}"/>
              </a:ext>
            </a:extLst>
          </p:cNvPr>
          <p:cNvSpPr/>
          <p:nvPr/>
        </p:nvSpPr>
        <p:spPr>
          <a:xfrm>
            <a:off x="1921929" y="691426"/>
            <a:ext cx="4013153" cy="19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DATA GOVERNANCE STANDARDS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AF65C6-0B60-44BE-ABB1-DEE3ADBAE56B}"/>
              </a:ext>
            </a:extLst>
          </p:cNvPr>
          <p:cNvSpPr/>
          <p:nvPr/>
        </p:nvSpPr>
        <p:spPr>
          <a:xfrm>
            <a:off x="3483938" y="942506"/>
            <a:ext cx="852126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C2D2525-A01F-47E1-BC20-537E1D51A81E}"/>
              </a:ext>
            </a:extLst>
          </p:cNvPr>
          <p:cNvSpPr/>
          <p:nvPr/>
        </p:nvSpPr>
        <p:spPr>
          <a:xfrm>
            <a:off x="4387136" y="940254"/>
            <a:ext cx="1550730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Stewardship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6DAD8B-4C17-44A2-9474-28696B443B72}"/>
              </a:ext>
            </a:extLst>
          </p:cNvPr>
          <p:cNvSpPr/>
          <p:nvPr/>
        </p:nvSpPr>
        <p:spPr>
          <a:xfrm>
            <a:off x="1928154" y="946706"/>
            <a:ext cx="1508698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/ Metrics / Definitions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82C71C80-84C1-4310-AE72-21E301537C2A}"/>
              </a:ext>
            </a:extLst>
          </p:cNvPr>
          <p:cNvSpPr/>
          <p:nvPr/>
        </p:nvSpPr>
        <p:spPr>
          <a:xfrm>
            <a:off x="1932017" y="379447"/>
            <a:ext cx="7714866" cy="2552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SUNSTATE EQUIPMENT ENTERPRISE DATA LIBRARY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(Beta: Teams)</a:t>
            </a: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1858D0E-94DC-43D4-97B3-74D49A03136E}"/>
              </a:ext>
            </a:extLst>
          </p:cNvPr>
          <p:cNvCxnSpPr/>
          <p:nvPr/>
        </p:nvCxnSpPr>
        <p:spPr>
          <a:xfrm>
            <a:off x="10643310" y="132807"/>
            <a:ext cx="0" cy="92078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C3A02F4-0EF9-475E-AB2A-8961A6FD0273}"/>
              </a:ext>
            </a:extLst>
          </p:cNvPr>
          <p:cNvGrpSpPr/>
          <p:nvPr/>
        </p:nvGrpSpPr>
        <p:grpSpPr>
          <a:xfrm>
            <a:off x="4816421" y="2298564"/>
            <a:ext cx="1462245" cy="872069"/>
            <a:chOff x="5756890" y="2269449"/>
            <a:chExt cx="1462245" cy="872069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724B7D3-27A8-46A4-8417-00C8615F8ABE}"/>
                </a:ext>
              </a:extLst>
            </p:cNvPr>
            <p:cNvSpPr/>
            <p:nvPr/>
          </p:nvSpPr>
          <p:spPr>
            <a:xfrm>
              <a:off x="5756890" y="2826660"/>
              <a:ext cx="1462245" cy="314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2">
                      <a:lumMod val="25000"/>
                    </a:schemeClr>
                  </a:solidFill>
                </a:rPr>
                <a:t>Sunstate API Gateway (Internal)</a:t>
              </a:r>
            </a:p>
          </p:txBody>
        </p:sp>
        <p:pic>
          <p:nvPicPr>
            <p:cNvPr id="84" name="Picture 4" descr="API Management | Microsoft Azure Color">
              <a:extLst>
                <a:ext uri="{FF2B5EF4-FFF2-40B4-BE49-F238E27FC236}">
                  <a16:creationId xmlns:a16="http://schemas.microsoft.com/office/drawing/2014/main" id="{072DE29B-802C-4EFA-88A9-A3E746BED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804" y="2269449"/>
              <a:ext cx="682418" cy="54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F9E8FAE-1AC9-4FB0-AD2D-4AD1813EA34D}"/>
              </a:ext>
            </a:extLst>
          </p:cNvPr>
          <p:cNvSpPr/>
          <p:nvPr/>
        </p:nvSpPr>
        <p:spPr>
          <a:xfrm>
            <a:off x="1911220" y="23822"/>
            <a:ext cx="7452626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CURRENT PROJECT STATUS AS OF 05/04/2021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DCE9E95-3A4A-40DE-B8E2-C8335A8C17CC}"/>
              </a:ext>
            </a:extLst>
          </p:cNvPr>
          <p:cNvSpPr/>
          <p:nvPr/>
        </p:nvSpPr>
        <p:spPr>
          <a:xfrm>
            <a:off x="1911220" y="1252931"/>
            <a:ext cx="1508698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/ Metrics / Definitions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36A210-911D-4BEE-9D11-6E15B2AAE191}"/>
              </a:ext>
            </a:extLst>
          </p:cNvPr>
          <p:cNvSpPr/>
          <p:nvPr/>
        </p:nvSpPr>
        <p:spPr>
          <a:xfrm>
            <a:off x="4384352" y="1234353"/>
            <a:ext cx="1550730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Stewardship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39F733B-D3B3-4D2E-9DD2-0CA8AC95011C}"/>
              </a:ext>
            </a:extLst>
          </p:cNvPr>
          <p:cNvSpPr/>
          <p:nvPr/>
        </p:nvSpPr>
        <p:spPr>
          <a:xfrm>
            <a:off x="6025550" y="1252930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Contracts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CE2851-1C05-4C41-B955-CA75EA3B2D8D}"/>
              </a:ext>
            </a:extLst>
          </p:cNvPr>
          <p:cNvSpPr/>
          <p:nvPr/>
        </p:nvSpPr>
        <p:spPr>
          <a:xfrm>
            <a:off x="7866750" y="1250968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Canonical URI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3A793F-1E8E-4D21-A77F-ED6EEBF7DEE0}"/>
              </a:ext>
            </a:extLst>
          </p:cNvPr>
          <p:cNvGrpSpPr/>
          <p:nvPr/>
        </p:nvGrpSpPr>
        <p:grpSpPr>
          <a:xfrm>
            <a:off x="6254073" y="2297188"/>
            <a:ext cx="1462245" cy="872069"/>
            <a:chOff x="5756890" y="2269449"/>
            <a:chExt cx="1462245" cy="87206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F391278-E1CD-4995-968C-D6364B4697B7}"/>
                </a:ext>
              </a:extLst>
            </p:cNvPr>
            <p:cNvSpPr/>
            <p:nvPr/>
          </p:nvSpPr>
          <p:spPr>
            <a:xfrm>
              <a:off x="5756890" y="2826660"/>
              <a:ext cx="1462245" cy="314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2">
                      <a:lumMod val="25000"/>
                    </a:schemeClr>
                  </a:solidFill>
                </a:rPr>
                <a:t>Consumer API Gateway</a:t>
              </a:r>
            </a:p>
          </p:txBody>
        </p:sp>
        <p:pic>
          <p:nvPicPr>
            <p:cNvPr id="94" name="Picture 4" descr="API Management | Microsoft Azure Color">
              <a:extLst>
                <a:ext uri="{FF2B5EF4-FFF2-40B4-BE49-F238E27FC236}">
                  <a16:creationId xmlns:a16="http://schemas.microsoft.com/office/drawing/2014/main" id="{307D7EFC-13AE-472B-B350-4AE7BDAD1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804" y="2269449"/>
              <a:ext cx="682418" cy="54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4234FF2-FBDF-41F3-94DC-A2C21075773A}"/>
              </a:ext>
            </a:extLst>
          </p:cNvPr>
          <p:cNvGrpSpPr/>
          <p:nvPr/>
        </p:nvGrpSpPr>
        <p:grpSpPr>
          <a:xfrm>
            <a:off x="457379" y="3663523"/>
            <a:ext cx="11593388" cy="276999"/>
            <a:chOff x="29911" y="5020615"/>
            <a:chExt cx="12023038" cy="276999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64DFEC6-4719-48A0-A77A-56F327FB471D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1164770-EC8D-4668-81A8-D3E4BA5D269A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Cache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DD9B699-BB39-4A18-9A9B-A5BBFBF52CBC}"/>
              </a:ext>
            </a:extLst>
          </p:cNvPr>
          <p:cNvGrpSpPr/>
          <p:nvPr/>
        </p:nvGrpSpPr>
        <p:grpSpPr>
          <a:xfrm>
            <a:off x="480808" y="2499661"/>
            <a:ext cx="11593388" cy="276999"/>
            <a:chOff x="29911" y="5020615"/>
            <a:chExt cx="12023038" cy="276999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F1FDEA0-3E53-4FC7-9756-B737C42717F4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EA5171C-A7D0-477E-906F-1D7A41AB7EB5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Transform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54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Introduction and Scope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DCDAE8-BF91-487E-B287-2487BB2ECCFD}"/>
              </a:ext>
            </a:extLst>
          </p:cNvPr>
          <p:cNvSpPr txBox="1"/>
          <p:nvPr/>
        </p:nvSpPr>
        <p:spPr>
          <a:xfrm>
            <a:off x="1502646" y="2142428"/>
            <a:ext cx="41522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of Content</a:t>
            </a:r>
          </a:p>
          <a:p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of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1CF57C4-5E7B-4C59-B9DF-FFC2C7FB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40" y="491555"/>
            <a:ext cx="1929245" cy="29730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89EDCB80-D6C5-4669-97AB-2B1CD450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1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3" name="Picture 12" descr="A silhouette of a person&#10;&#10;Description automatically generated with medium confidence">
            <a:extLst>
              <a:ext uri="{FF2B5EF4-FFF2-40B4-BE49-F238E27FC236}">
                <a16:creationId xmlns:a16="http://schemas.microsoft.com/office/drawing/2014/main" id="{2ECD606D-9669-48EB-99B4-23EE39BCA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21" y="2443744"/>
            <a:ext cx="28575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67E9E3-E875-401B-84F5-C31A52931BCE}"/>
              </a:ext>
            </a:extLst>
          </p:cNvPr>
          <p:cNvSpPr txBox="1"/>
          <p:nvPr/>
        </p:nvSpPr>
        <p:spPr>
          <a:xfrm>
            <a:off x="1023679" y="1952842"/>
            <a:ext cx="75960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sees architecture through their own experience and point of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Development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E017EAF-42C0-434A-9980-E1A132309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C75CD-54DF-430E-87CA-F63C959F5CAF}"/>
              </a:ext>
            </a:extLst>
          </p:cNvPr>
          <p:cNvSpPr txBox="1"/>
          <p:nvPr/>
        </p:nvSpPr>
        <p:spPr>
          <a:xfrm>
            <a:off x="465892" y="1491177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Architecture has its positives and negatives.  Architecture is about finding the right balance across many areas including risk, security, performance, maintainability, scale, cost and so forth.</a:t>
            </a:r>
          </a:p>
        </p:txBody>
      </p:sp>
      <p:pic>
        <p:nvPicPr>
          <p:cNvPr id="5" name="Picture 4" descr="A close-up of a keyboard&#10;&#10;Description automatically generated with low confidence">
            <a:extLst>
              <a:ext uri="{FF2B5EF4-FFF2-40B4-BE49-F238E27FC236}">
                <a16:creationId xmlns:a16="http://schemas.microsoft.com/office/drawing/2014/main" id="{34830830-A268-4A15-BB65-2DD41E14E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2519216"/>
            <a:ext cx="8620125" cy="410318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62C372E-D7CB-41FA-AED9-404F333C2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6" y="269404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1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D3B5BF8-EFAB-410B-98E3-05B1427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0061"/>
            <a:ext cx="10515600" cy="3648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Formal Architecture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predefined framework, align all activities to fall within that framework.   Usually used in strict environments such as Government &amp; Fortune 100.  Generally, is not specifically an IT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 TOGAF, </a:t>
            </a:r>
            <a:r>
              <a:rPr lang="en-US" dirty="0" err="1"/>
              <a:t>Zackman</a:t>
            </a:r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6F677C4-53C5-438C-890F-A8389BA3F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672811-D757-4114-83F6-393ED7190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3" name="Picture 2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F000EFC5-7CA1-4F85-A0FF-80589618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48" y="4469511"/>
            <a:ext cx="1376588" cy="145867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1596C4C-A84B-45EA-8615-1CEDA132A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34" y="4469511"/>
            <a:ext cx="1758397" cy="1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58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D3B5BF8-EFAB-410B-98E3-05B1427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0061"/>
            <a:ext cx="10515600" cy="3648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Disruptive Architecture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intent to change how technology is used to drive an industry.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Google, Microsoft, Twitter, Facebook, Amazon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invention of new technology and new technology concepts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6F677C4-53C5-438C-890F-A8389BA3F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9DB5219-7C12-4CE0-AF86-A83D1A9C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3" name="Picture 2" descr="Logo, icon, company name&#10;&#10;Description automatically generated">
            <a:extLst>
              <a:ext uri="{FF2B5EF4-FFF2-40B4-BE49-F238E27FC236}">
                <a16:creationId xmlns:a16="http://schemas.microsoft.com/office/drawing/2014/main" id="{67042CEA-25F9-44CF-99CA-C86BD5500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98" y="4104125"/>
            <a:ext cx="1759618" cy="98538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27C6E5-5F09-423D-A4E8-F96C2FB64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52" y="3840480"/>
            <a:ext cx="1362726" cy="1362726"/>
          </a:xfrm>
          <a:prstGeom prst="rect">
            <a:avLst/>
          </a:prstGeom>
        </p:spPr>
      </p:pic>
      <p:pic>
        <p:nvPicPr>
          <p:cNvPr id="8" name="Picture 7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7CBA4D3C-35E3-4C18-B751-F2CD1886A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97" y="1459095"/>
            <a:ext cx="1641932" cy="164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65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D3B5BF8-EFAB-410B-98E3-05B1427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0061"/>
            <a:ext cx="10515600" cy="24106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“No battle plan survives contact with the enemy.”</a:t>
            </a:r>
          </a:p>
          <a:p>
            <a:pPr marL="0" indent="0">
              <a:buNone/>
            </a:pPr>
            <a:r>
              <a:rPr lang="en-US" dirty="0"/>
              <a:t>						Helmuth von Moltke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A87FFF0-E144-4068-B472-ED0C2D777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B22C5D9-9178-4D17-A139-06D1DBCC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4ACDFAE-8124-4D46-899D-A9DF2A1C8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55" y="451036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8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Architectural Design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0B0BDB-12FF-4C67-9C4B-2B7DC88D98D6}"/>
              </a:ext>
            </a:extLst>
          </p:cNvPr>
          <p:cNvGrpSpPr/>
          <p:nvPr/>
        </p:nvGrpSpPr>
        <p:grpSpPr>
          <a:xfrm>
            <a:off x="544697" y="1714209"/>
            <a:ext cx="11647303" cy="4152011"/>
            <a:chOff x="340243" y="1312442"/>
            <a:chExt cx="11647303" cy="415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92A446-B72E-425E-966F-106F109FB746}"/>
                </a:ext>
              </a:extLst>
            </p:cNvPr>
            <p:cNvSpPr txBox="1"/>
            <p:nvPr/>
          </p:nvSpPr>
          <p:spPr>
            <a:xfrm>
              <a:off x="532868" y="1702262"/>
              <a:ext cx="11341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A book, or pure view of an API architecture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BB53EF-C7DA-46F1-8B42-B05CE04D875E}"/>
                </a:ext>
              </a:extLst>
            </p:cNvPr>
            <p:cNvSpPr txBox="1"/>
            <p:nvPr/>
          </p:nvSpPr>
          <p:spPr>
            <a:xfrm>
              <a:off x="340243" y="1312442"/>
              <a:ext cx="415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Pure Architectural View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DCDAE8-BF91-487E-B287-2487BB2ECCFD}"/>
                </a:ext>
              </a:extLst>
            </p:cNvPr>
            <p:cNvSpPr txBox="1"/>
            <p:nvPr/>
          </p:nvSpPr>
          <p:spPr>
            <a:xfrm>
              <a:off x="340243" y="2216824"/>
              <a:ext cx="415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Scope of Content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08A0AC-3247-4ECD-9600-96F824A4AFA3}"/>
                </a:ext>
              </a:extLst>
            </p:cNvPr>
            <p:cNvGrpSpPr/>
            <p:nvPr/>
          </p:nvGrpSpPr>
          <p:grpSpPr>
            <a:xfrm>
              <a:off x="532868" y="2760277"/>
              <a:ext cx="11454678" cy="2704176"/>
              <a:chOff x="532868" y="2760277"/>
              <a:chExt cx="11454678" cy="270417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F26785-02B2-4BAA-A7A1-65036F3E85C2}"/>
                  </a:ext>
                </a:extLst>
              </p:cNvPr>
              <p:cNvSpPr txBox="1"/>
              <p:nvPr/>
            </p:nvSpPr>
            <p:spPr>
              <a:xfrm>
                <a:off x="532868" y="2760277"/>
                <a:ext cx="11025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All data contracts are consistent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750E8B-232C-4C40-8A07-38782314E540}"/>
                  </a:ext>
                </a:extLst>
              </p:cNvPr>
              <p:cNvSpPr txBox="1"/>
              <p:nvPr/>
            </p:nvSpPr>
            <p:spPr>
              <a:xfrm>
                <a:off x="532868" y="3397325"/>
                <a:ext cx="112656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Full enterprise URI is consistent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F50EDE-F9C7-46EE-A02B-FF7FDE73A90E}"/>
                  </a:ext>
                </a:extLst>
              </p:cNvPr>
              <p:cNvSpPr txBox="1"/>
              <p:nvPr/>
            </p:nvSpPr>
            <p:spPr>
              <a:xfrm>
                <a:off x="532868" y="5125899"/>
                <a:ext cx="11454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Full business continuity is in place instead of a DR strategy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EA7BA6-6FA2-4C55-B557-406E206E53C7}"/>
                  </a:ext>
                </a:extLst>
              </p:cNvPr>
              <p:cNvSpPr txBox="1"/>
              <p:nvPr/>
            </p:nvSpPr>
            <p:spPr>
              <a:xfrm>
                <a:off x="532868" y="4532814"/>
                <a:ext cx="11025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All APIs are fully Open ID Connect compliant, including claim support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317988-5051-419B-B9DB-D9AE76E31269}"/>
              </a:ext>
            </a:extLst>
          </p:cNvPr>
          <p:cNvSpPr txBox="1"/>
          <p:nvPr/>
        </p:nvSpPr>
        <p:spPr>
          <a:xfrm>
            <a:off x="727149" y="4361704"/>
            <a:ext cx="1126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All Applications represent the Canonical view, and no transformations are required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6FC7C23-95CA-43B5-B8D4-7B4756300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582BE7-8BC1-436C-82A9-D31804751CE3}"/>
              </a:ext>
            </a:extLst>
          </p:cNvPr>
          <p:cNvSpPr txBox="1"/>
          <p:nvPr/>
        </p:nvSpPr>
        <p:spPr>
          <a:xfrm>
            <a:off x="737322" y="6073006"/>
            <a:ext cx="1145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Full HATEOS Compliance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B5F4B2BC-1BB3-4EB7-A1FA-E43B34910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96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Architectural Design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0B0BDB-12FF-4C67-9C4B-2B7DC88D98D6}"/>
              </a:ext>
            </a:extLst>
          </p:cNvPr>
          <p:cNvGrpSpPr/>
          <p:nvPr/>
        </p:nvGrpSpPr>
        <p:grpSpPr>
          <a:xfrm>
            <a:off x="544697" y="1714209"/>
            <a:ext cx="11647303" cy="4152011"/>
            <a:chOff x="340243" y="1312442"/>
            <a:chExt cx="11647303" cy="415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92A446-B72E-425E-966F-106F109FB746}"/>
                </a:ext>
              </a:extLst>
            </p:cNvPr>
            <p:cNvSpPr txBox="1"/>
            <p:nvPr/>
          </p:nvSpPr>
          <p:spPr>
            <a:xfrm>
              <a:off x="532868" y="1702262"/>
              <a:ext cx="11341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Each business unit builds out APIs as they see fit for their application.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BB53EF-C7DA-46F1-8B42-B05CE04D875E}"/>
                </a:ext>
              </a:extLst>
            </p:cNvPr>
            <p:cNvSpPr txBox="1"/>
            <p:nvPr/>
          </p:nvSpPr>
          <p:spPr>
            <a:xfrm>
              <a:off x="340243" y="1312442"/>
              <a:ext cx="415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Ad-Hoc, Organic Architectural View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DCDAE8-BF91-487E-B287-2487BB2ECCFD}"/>
                </a:ext>
              </a:extLst>
            </p:cNvPr>
            <p:cNvSpPr txBox="1"/>
            <p:nvPr/>
          </p:nvSpPr>
          <p:spPr>
            <a:xfrm>
              <a:off x="340243" y="2216824"/>
              <a:ext cx="415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Scope of Content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08A0AC-3247-4ECD-9600-96F824A4AFA3}"/>
                </a:ext>
              </a:extLst>
            </p:cNvPr>
            <p:cNvGrpSpPr/>
            <p:nvPr/>
          </p:nvGrpSpPr>
          <p:grpSpPr>
            <a:xfrm>
              <a:off x="532868" y="2760277"/>
              <a:ext cx="11454678" cy="2704176"/>
              <a:chOff x="532868" y="2760277"/>
              <a:chExt cx="11454678" cy="270417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F26785-02B2-4BAA-A7A1-65036F3E85C2}"/>
                  </a:ext>
                </a:extLst>
              </p:cNvPr>
              <p:cNvSpPr txBox="1"/>
              <p:nvPr/>
            </p:nvSpPr>
            <p:spPr>
              <a:xfrm>
                <a:off x="532868" y="2760277"/>
                <a:ext cx="11025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Data contracts are specific for the business area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750E8B-232C-4C40-8A07-38782314E540}"/>
                  </a:ext>
                </a:extLst>
              </p:cNvPr>
              <p:cNvSpPr txBox="1"/>
              <p:nvPr/>
            </p:nvSpPr>
            <p:spPr>
              <a:xfrm>
                <a:off x="532868" y="3397325"/>
                <a:ext cx="112656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Each application has its own URI structure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F50EDE-F9C7-46EE-A02B-FF7FDE73A90E}"/>
                  </a:ext>
                </a:extLst>
              </p:cNvPr>
              <p:cNvSpPr txBox="1"/>
              <p:nvPr/>
            </p:nvSpPr>
            <p:spPr>
              <a:xfrm>
                <a:off x="532868" y="5125899"/>
                <a:ext cx="11454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Each team is responsible for their own DR strategy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EA7BA6-6FA2-4C55-B557-406E206E53C7}"/>
                  </a:ext>
                </a:extLst>
              </p:cNvPr>
              <p:cNvSpPr txBox="1"/>
              <p:nvPr/>
            </p:nvSpPr>
            <p:spPr>
              <a:xfrm>
                <a:off x="532868" y="4532814"/>
                <a:ext cx="11025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Each team implements Authentication/Authorization that fit’s their individual needs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317988-5051-419B-B9DB-D9AE76E31269}"/>
              </a:ext>
            </a:extLst>
          </p:cNvPr>
          <p:cNvSpPr txBox="1"/>
          <p:nvPr/>
        </p:nvSpPr>
        <p:spPr>
          <a:xfrm>
            <a:off x="727149" y="4361704"/>
            <a:ext cx="1126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There is no enterprise canonical view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499AFB9F-1531-4591-B0B8-E67379AD9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994839AE-404D-468F-80AC-A6D7AC28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9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Architectural Design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0B0BDB-12FF-4C67-9C4B-2B7DC88D98D6}"/>
              </a:ext>
            </a:extLst>
          </p:cNvPr>
          <p:cNvGrpSpPr/>
          <p:nvPr/>
        </p:nvGrpSpPr>
        <p:grpSpPr>
          <a:xfrm>
            <a:off x="544697" y="1714209"/>
            <a:ext cx="11647303" cy="4152011"/>
            <a:chOff x="340243" y="1312442"/>
            <a:chExt cx="11647303" cy="415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92A446-B72E-425E-966F-106F109FB746}"/>
                </a:ext>
              </a:extLst>
            </p:cNvPr>
            <p:cNvSpPr txBox="1"/>
            <p:nvPr/>
          </p:nvSpPr>
          <p:spPr>
            <a:xfrm>
              <a:off x="532868" y="1702262"/>
              <a:ext cx="11341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A balance of need vs purity is defined, and the design moves from an organic design to a structured cohesive design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BB53EF-C7DA-46F1-8B42-B05CE04D875E}"/>
                </a:ext>
              </a:extLst>
            </p:cNvPr>
            <p:cNvSpPr txBox="1"/>
            <p:nvPr/>
          </p:nvSpPr>
          <p:spPr>
            <a:xfrm>
              <a:off x="340243" y="1312442"/>
              <a:ext cx="415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Blended, Strategic move towards pure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DCDAE8-BF91-487E-B287-2487BB2ECCFD}"/>
                </a:ext>
              </a:extLst>
            </p:cNvPr>
            <p:cNvSpPr txBox="1"/>
            <p:nvPr/>
          </p:nvSpPr>
          <p:spPr>
            <a:xfrm>
              <a:off x="340243" y="2216824"/>
              <a:ext cx="415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Scope of Content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08A0AC-3247-4ECD-9600-96F824A4AFA3}"/>
                </a:ext>
              </a:extLst>
            </p:cNvPr>
            <p:cNvGrpSpPr/>
            <p:nvPr/>
          </p:nvGrpSpPr>
          <p:grpSpPr>
            <a:xfrm>
              <a:off x="532868" y="2760277"/>
              <a:ext cx="11454678" cy="2704176"/>
              <a:chOff x="532868" y="2760277"/>
              <a:chExt cx="11454678" cy="270417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F26785-02B2-4BAA-A7A1-65036F3E85C2}"/>
                  </a:ext>
                </a:extLst>
              </p:cNvPr>
              <p:cNvSpPr txBox="1"/>
              <p:nvPr/>
            </p:nvSpPr>
            <p:spPr>
              <a:xfrm>
                <a:off x="532868" y="2760277"/>
                <a:ext cx="11025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Data contracts are enterprise aligned as much as possible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750E8B-232C-4C40-8A07-38782314E540}"/>
                  </a:ext>
                </a:extLst>
              </p:cNvPr>
              <p:cNvSpPr txBox="1"/>
              <p:nvPr/>
            </p:nvSpPr>
            <p:spPr>
              <a:xfrm>
                <a:off x="532868" y="3397325"/>
                <a:ext cx="112656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All URIs are mapped into a consistent URI structure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F50EDE-F9C7-46EE-A02B-FF7FDE73A90E}"/>
                  </a:ext>
                </a:extLst>
              </p:cNvPr>
              <p:cNvSpPr txBox="1"/>
              <p:nvPr/>
            </p:nvSpPr>
            <p:spPr>
              <a:xfrm>
                <a:off x="532868" y="5125899"/>
                <a:ext cx="11454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As the organization can, DR is moved to a business continuity design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EA7BA6-6FA2-4C55-B557-406E206E53C7}"/>
                  </a:ext>
                </a:extLst>
              </p:cNvPr>
              <p:cNvSpPr txBox="1"/>
              <p:nvPr/>
            </p:nvSpPr>
            <p:spPr>
              <a:xfrm>
                <a:off x="532868" y="4532814"/>
                <a:ext cx="11025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2">
                        <a:lumMod val="50000"/>
                      </a:schemeClr>
                    </a:solidFill>
                  </a:rPr>
                  <a:t>All Authentication/Authorization is standardized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317988-5051-419B-B9DB-D9AE76E31269}"/>
              </a:ext>
            </a:extLst>
          </p:cNvPr>
          <p:cNvSpPr txBox="1"/>
          <p:nvPr/>
        </p:nvSpPr>
        <p:spPr>
          <a:xfrm>
            <a:off x="727149" y="4361704"/>
            <a:ext cx="1126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There is an enterprise canonical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EC049-8197-48FD-9F4D-280333282351}"/>
              </a:ext>
            </a:extLst>
          </p:cNvPr>
          <p:cNvSpPr txBox="1"/>
          <p:nvPr/>
        </p:nvSpPr>
        <p:spPr>
          <a:xfrm>
            <a:off x="737322" y="5999631"/>
            <a:ext cx="1145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Adapt to HATOES level 2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8DFACE14-92EA-4A4F-9970-C12B99E7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D70E597-CFCA-47D2-93B5-D85BFD5A6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E01FCD4-0C57-4A0F-A5F0-1562A2D2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CEA81-9E75-4400-A65F-D21CB4F1845D}"/>
              </a:ext>
            </a:extLst>
          </p:cNvPr>
          <p:cNvSpPr txBox="1"/>
          <p:nvPr/>
        </p:nvSpPr>
        <p:spPr>
          <a:xfrm>
            <a:off x="1188331" y="1543740"/>
            <a:ext cx="103234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Map existing API’s (best case) to Enterprise URI/APIs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Create passthrough (bridge) of existing API’s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V1 of API’s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54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have an Enterprise API Strategy?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3" name="Picture 2" descr="A bridge over water&#10;&#10;Description automatically generated with low confidence">
            <a:extLst>
              <a:ext uri="{FF2B5EF4-FFF2-40B4-BE49-F238E27FC236}">
                <a16:creationId xmlns:a16="http://schemas.microsoft.com/office/drawing/2014/main" id="{6D580BBA-B6B8-459D-8F9F-23AD3ACF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12" y="2150247"/>
            <a:ext cx="6769805" cy="4231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42B33-40BA-43DB-A7D5-30F52046A36B}"/>
              </a:ext>
            </a:extLst>
          </p:cNvPr>
          <p:cNvSpPr txBox="1"/>
          <p:nvPr/>
        </p:nvSpPr>
        <p:spPr>
          <a:xfrm>
            <a:off x="314587" y="3700559"/>
            <a:ext cx="17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6885A-EF89-4C10-8D54-0347B7A348BC}"/>
              </a:ext>
            </a:extLst>
          </p:cNvPr>
          <p:cNvSpPr txBox="1"/>
          <p:nvPr/>
        </p:nvSpPr>
        <p:spPr>
          <a:xfrm>
            <a:off x="9975385" y="3700559"/>
            <a:ext cx="18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D942-0AC8-481D-A4EA-65F6CE6A0040}"/>
              </a:ext>
            </a:extLst>
          </p:cNvPr>
          <p:cNvSpPr txBox="1"/>
          <p:nvPr/>
        </p:nvSpPr>
        <p:spPr>
          <a:xfrm>
            <a:off x="715924" y="1481350"/>
            <a:ext cx="1096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usually a need to create bridges, that is temporary throw-away pieces of technology to help you get to the new</a:t>
            </a:r>
          </a:p>
          <a:p>
            <a:r>
              <a:rPr lang="en-US" dirty="0"/>
              <a:t>architecture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6F8ADFF-0242-4FCD-BEF0-3AD65794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45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BB5884B-14F7-43F4-8346-1DD105901135}"/>
              </a:ext>
            </a:extLst>
          </p:cNvPr>
          <p:cNvGrpSpPr/>
          <p:nvPr/>
        </p:nvGrpSpPr>
        <p:grpSpPr>
          <a:xfrm>
            <a:off x="531428" y="4075373"/>
            <a:ext cx="11558793" cy="276999"/>
            <a:chOff x="64505" y="4866727"/>
            <a:chExt cx="11988444" cy="27699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9E630-013E-4D56-9CF2-C8BC9A310ABB}"/>
                </a:ext>
              </a:extLst>
            </p:cNvPr>
            <p:cNvCxnSpPr/>
            <p:nvPr/>
          </p:nvCxnSpPr>
          <p:spPr>
            <a:xfrm>
              <a:off x="417129" y="5020615"/>
              <a:ext cx="11635820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064700-A55F-4D75-873E-AC3ED0C6101F}"/>
                </a:ext>
              </a:extLst>
            </p:cNvPr>
            <p:cNvSpPr txBox="1"/>
            <p:nvPr/>
          </p:nvSpPr>
          <p:spPr>
            <a:xfrm>
              <a:off x="64505" y="4866727"/>
              <a:ext cx="1283435" cy="27699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ETL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9F7CED-FA94-4511-8BB7-F22E1264A7BE}"/>
              </a:ext>
            </a:extLst>
          </p:cNvPr>
          <p:cNvGrpSpPr/>
          <p:nvPr/>
        </p:nvGrpSpPr>
        <p:grpSpPr>
          <a:xfrm>
            <a:off x="531428" y="2288974"/>
            <a:ext cx="11597877" cy="276999"/>
            <a:chOff x="25421" y="4866377"/>
            <a:chExt cx="12027528" cy="276999"/>
          </a:xfrm>
          <a:solidFill>
            <a:srgbClr val="C00000"/>
          </a:solidFill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80E8CB-63AA-438C-941D-BA4FD3F0166B}"/>
                </a:ext>
              </a:extLst>
            </p:cNvPr>
            <p:cNvCxnSpPr/>
            <p:nvPr/>
          </p:nvCxnSpPr>
          <p:spPr>
            <a:xfrm>
              <a:off x="417129" y="5020615"/>
              <a:ext cx="11635820" cy="0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1B8A39-E944-49D3-8714-013B9F920E56}"/>
                </a:ext>
              </a:extLst>
            </p:cNvPr>
            <p:cNvSpPr txBox="1"/>
            <p:nvPr/>
          </p:nvSpPr>
          <p:spPr>
            <a:xfrm>
              <a:off x="25421" y="4866377"/>
              <a:ext cx="1288695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STORAGE</a:t>
              </a:r>
            </a:p>
          </p:txBody>
        </p:sp>
      </p:grp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C16A8E9-4519-43CF-A924-DD85F05C15B3}"/>
              </a:ext>
            </a:extLst>
          </p:cNvPr>
          <p:cNvSpPr/>
          <p:nvPr/>
        </p:nvSpPr>
        <p:spPr>
          <a:xfrm>
            <a:off x="4583973" y="1982095"/>
            <a:ext cx="4090538" cy="2288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B2A3097-039E-4C7C-9324-555070D907A4}"/>
              </a:ext>
            </a:extLst>
          </p:cNvPr>
          <p:cNvCxnSpPr/>
          <p:nvPr/>
        </p:nvCxnSpPr>
        <p:spPr>
          <a:xfrm flipH="1" flipV="1">
            <a:off x="3132823" y="1793683"/>
            <a:ext cx="1621962" cy="148665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8" descr="Azure Databricks Pricing | Microsoft Azure">
            <a:extLst>
              <a:ext uri="{FF2B5EF4-FFF2-40B4-BE49-F238E27FC236}">
                <a16:creationId xmlns:a16="http://schemas.microsoft.com/office/drawing/2014/main" id="{F6CA27A8-92F7-4359-A83E-407643A33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936" y="4338054"/>
            <a:ext cx="1063780" cy="5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08085-5BA8-4AC0-91AC-F255103CB75B}"/>
              </a:ext>
            </a:extLst>
          </p:cNvPr>
          <p:cNvGrpSpPr/>
          <p:nvPr/>
        </p:nvGrpSpPr>
        <p:grpSpPr>
          <a:xfrm>
            <a:off x="531428" y="1199464"/>
            <a:ext cx="11593388" cy="276999"/>
            <a:chOff x="29911" y="5020615"/>
            <a:chExt cx="12023038" cy="2769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50C497-8FD4-4E64-BD75-56BED7719B88}"/>
                </a:ext>
              </a:extLst>
            </p:cNvPr>
            <p:cNvCxnSpPr/>
            <p:nvPr/>
          </p:nvCxnSpPr>
          <p:spPr>
            <a:xfrm>
              <a:off x="417129" y="5136623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7E68CC-E103-4CC6-A459-E6E77138A1D1}"/>
                </a:ext>
              </a:extLst>
            </p:cNvPr>
            <p:cNvSpPr txBox="1"/>
            <p:nvPr/>
          </p:nvSpPr>
          <p:spPr>
            <a:xfrm>
              <a:off x="29911" y="5020615"/>
              <a:ext cx="1288712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BUSINESS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DC3BF1-1D5D-4024-A8DF-A7B649789609}"/>
              </a:ext>
            </a:extLst>
          </p:cNvPr>
          <p:cNvGrpSpPr/>
          <p:nvPr/>
        </p:nvGrpSpPr>
        <p:grpSpPr>
          <a:xfrm>
            <a:off x="539135" y="5815821"/>
            <a:ext cx="1396724" cy="912552"/>
            <a:chOff x="2119519" y="5504773"/>
            <a:chExt cx="1396724" cy="912552"/>
          </a:xfrm>
        </p:grpSpPr>
        <p:pic>
          <p:nvPicPr>
            <p:cNvPr id="1028" name="Picture 4" descr="Infor Lawson - G7 Business Solutions">
              <a:extLst>
                <a:ext uri="{FF2B5EF4-FFF2-40B4-BE49-F238E27FC236}">
                  <a16:creationId xmlns:a16="http://schemas.microsoft.com/office/drawing/2014/main" id="{BFADD8D9-EF86-4816-8148-296F43327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595" y="5542433"/>
              <a:ext cx="1219241" cy="49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1CBEB-26BD-42C1-8126-4D81B0AB01E8}"/>
                </a:ext>
              </a:extLst>
            </p:cNvPr>
            <p:cNvSpPr/>
            <p:nvPr/>
          </p:nvSpPr>
          <p:spPr>
            <a:xfrm>
              <a:off x="2124190" y="5504773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C8535D-FC22-439F-9BCF-23FAD1A8442E}"/>
                </a:ext>
              </a:extLst>
            </p:cNvPr>
            <p:cNvSpPr txBox="1"/>
            <p:nvPr/>
          </p:nvSpPr>
          <p:spPr>
            <a:xfrm>
              <a:off x="2119519" y="6138020"/>
              <a:ext cx="139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Finance</a:t>
              </a:r>
              <a:endParaRPr lang="en-US" sz="11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91A288-6D77-4633-9987-6B70152F418D}"/>
              </a:ext>
            </a:extLst>
          </p:cNvPr>
          <p:cNvGrpSpPr/>
          <p:nvPr/>
        </p:nvGrpSpPr>
        <p:grpSpPr>
          <a:xfrm>
            <a:off x="3425811" y="5816826"/>
            <a:ext cx="1396725" cy="912552"/>
            <a:chOff x="3588638" y="5504773"/>
            <a:chExt cx="1396725" cy="912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3ED35-7F63-4DFF-ADBF-C212B683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716" y="5574659"/>
              <a:ext cx="1265896" cy="39912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7306E8-556A-4607-8AD6-7287F830E48D}"/>
                </a:ext>
              </a:extLst>
            </p:cNvPr>
            <p:cNvSpPr/>
            <p:nvPr/>
          </p:nvSpPr>
          <p:spPr>
            <a:xfrm>
              <a:off x="3588638" y="5504773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77F732-9935-4E7F-B796-A2CAE952130F}"/>
                </a:ext>
              </a:extLst>
            </p:cNvPr>
            <p:cNvSpPr txBox="1"/>
            <p:nvPr/>
          </p:nvSpPr>
          <p:spPr>
            <a:xfrm>
              <a:off x="3593309" y="6134173"/>
              <a:ext cx="139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Operations</a:t>
              </a:r>
              <a:endParaRPr lang="en-US" sz="11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27646-5A8E-471F-9B2E-C2A9EED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855" y="5761982"/>
            <a:ext cx="1133475" cy="6572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D1C4250-E581-489B-B982-EA0A6A64564E}"/>
              </a:ext>
            </a:extLst>
          </p:cNvPr>
          <p:cNvGrpSpPr/>
          <p:nvPr/>
        </p:nvGrpSpPr>
        <p:grpSpPr>
          <a:xfrm>
            <a:off x="1984724" y="5812885"/>
            <a:ext cx="1392054" cy="1062531"/>
            <a:chOff x="6540862" y="5506376"/>
            <a:chExt cx="1392054" cy="10625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E62AF1-6FA7-40C3-8B81-8FABB648FB47}"/>
                </a:ext>
              </a:extLst>
            </p:cNvPr>
            <p:cNvSpPr/>
            <p:nvPr/>
          </p:nvSpPr>
          <p:spPr>
            <a:xfrm>
              <a:off x="6540862" y="5506376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83D081-8D20-49BA-9E46-47D03584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8722" y="5574659"/>
              <a:ext cx="554078" cy="55407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3BFF3B-D2D8-4FB3-BDAB-BE9449B73731}"/>
                </a:ext>
              </a:extLst>
            </p:cNvPr>
            <p:cNvSpPr txBox="1"/>
            <p:nvPr/>
          </p:nvSpPr>
          <p:spPr>
            <a:xfrm>
              <a:off x="6540862" y="6138020"/>
              <a:ext cx="13920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Equipment Logistics</a:t>
              </a:r>
              <a:br>
                <a:rPr lang="en-US" sz="1100" b="1" dirty="0"/>
              </a:br>
              <a:endParaRPr lang="en-US" sz="11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5A4A5A-E207-45E7-962B-0CFE9196216B}"/>
                </a:ext>
              </a:extLst>
            </p:cNvPr>
            <p:cNvSpPr txBox="1"/>
            <p:nvPr/>
          </p:nvSpPr>
          <p:spPr>
            <a:xfrm>
              <a:off x="7086600" y="5574739"/>
              <a:ext cx="838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Dynamic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Dispatch &amp;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DD Mobile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707EFE-010C-4B29-BD27-5C659BFA75F7}"/>
              </a:ext>
            </a:extLst>
          </p:cNvPr>
          <p:cNvGrpSpPr/>
          <p:nvPr/>
        </p:nvGrpSpPr>
        <p:grpSpPr>
          <a:xfrm>
            <a:off x="6312644" y="5811898"/>
            <a:ext cx="1401393" cy="912552"/>
            <a:chOff x="8009982" y="5501604"/>
            <a:chExt cx="1401393" cy="9125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DCD28C-D3DB-463A-99ED-6CD65D9F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3345" y="5534075"/>
              <a:ext cx="594625" cy="594625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83A509-AC78-4855-BE98-B7E76413F6DC}"/>
                </a:ext>
              </a:extLst>
            </p:cNvPr>
            <p:cNvGrpSpPr/>
            <p:nvPr/>
          </p:nvGrpSpPr>
          <p:grpSpPr>
            <a:xfrm>
              <a:off x="8009982" y="5501604"/>
              <a:ext cx="1401393" cy="912552"/>
              <a:chOff x="8009982" y="5501604"/>
              <a:chExt cx="1401393" cy="91255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8DCF814-01A5-4BA2-9E20-1F904EFCE8DE}"/>
                  </a:ext>
                </a:extLst>
              </p:cNvPr>
              <p:cNvSpPr/>
              <p:nvPr/>
            </p:nvSpPr>
            <p:spPr>
              <a:xfrm>
                <a:off x="8019322" y="5501604"/>
                <a:ext cx="1392053" cy="91255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D15BDF-FCA6-4763-9995-DCB110E19578}"/>
                  </a:ext>
                </a:extLst>
              </p:cNvPr>
              <p:cNvSpPr txBox="1"/>
              <p:nvPr/>
            </p:nvSpPr>
            <p:spPr>
              <a:xfrm>
                <a:off x="8009982" y="6134173"/>
                <a:ext cx="1392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Telcom</a:t>
                </a:r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C67F4CD-0A65-4381-8165-077370025F4E}"/>
              </a:ext>
            </a:extLst>
          </p:cNvPr>
          <p:cNvSpPr/>
          <p:nvPr/>
        </p:nvSpPr>
        <p:spPr>
          <a:xfrm>
            <a:off x="7777450" y="5814360"/>
            <a:ext cx="1392053" cy="9125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57582A-56E7-4E5B-88E4-FA82C02E54AC}"/>
              </a:ext>
            </a:extLst>
          </p:cNvPr>
          <p:cNvSpPr txBox="1"/>
          <p:nvPr/>
        </p:nvSpPr>
        <p:spPr>
          <a:xfrm>
            <a:off x="8052467" y="6450990"/>
            <a:ext cx="1133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CRM / Prospects</a:t>
            </a:r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08B838-A10C-4CC4-974B-F632765D66AC}"/>
              </a:ext>
            </a:extLst>
          </p:cNvPr>
          <p:cNvGrpSpPr/>
          <p:nvPr/>
        </p:nvGrpSpPr>
        <p:grpSpPr>
          <a:xfrm>
            <a:off x="4846580" y="5813396"/>
            <a:ext cx="1414388" cy="912552"/>
            <a:chOff x="9210147" y="5814360"/>
            <a:chExt cx="1414388" cy="91255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2CFECC-D564-45B2-92A1-AB6839A93033}"/>
                </a:ext>
              </a:extLst>
            </p:cNvPr>
            <p:cNvSpPr/>
            <p:nvPr/>
          </p:nvSpPr>
          <p:spPr>
            <a:xfrm>
              <a:off x="9232482" y="5814360"/>
              <a:ext cx="1392053" cy="91255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C7913FC-208A-4D60-B2C8-3D7A11856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08955" y="5909761"/>
              <a:ext cx="1239105" cy="2642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82BE78-AE6B-4A2E-84B0-4408E1BCA027}"/>
                </a:ext>
              </a:extLst>
            </p:cNvPr>
            <p:cNvSpPr txBox="1"/>
            <p:nvPr/>
          </p:nvSpPr>
          <p:spPr>
            <a:xfrm>
              <a:off x="9210147" y="6450990"/>
              <a:ext cx="139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Incident &amp; Risk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C2E190-BC41-419B-AC11-81E39CA7B0C7}"/>
              </a:ext>
            </a:extLst>
          </p:cNvPr>
          <p:cNvGrpSpPr/>
          <p:nvPr/>
        </p:nvGrpSpPr>
        <p:grpSpPr>
          <a:xfrm>
            <a:off x="531429" y="5439406"/>
            <a:ext cx="11711192" cy="276999"/>
            <a:chOff x="-87894" y="4754385"/>
            <a:chExt cx="12140843" cy="27699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33BC0D-6230-4B61-918D-A0C0C15C3781}"/>
                </a:ext>
              </a:extLst>
            </p:cNvPr>
            <p:cNvCxnSpPr/>
            <p:nvPr/>
          </p:nvCxnSpPr>
          <p:spPr>
            <a:xfrm>
              <a:off x="417129" y="4880509"/>
              <a:ext cx="116358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BFAEA7-6CCA-4D3E-AB34-0F6C450F5C73}"/>
                </a:ext>
              </a:extLst>
            </p:cNvPr>
            <p:cNvSpPr txBox="1"/>
            <p:nvPr/>
          </p:nvSpPr>
          <p:spPr>
            <a:xfrm>
              <a:off x="-87894" y="4754385"/>
              <a:ext cx="1288250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TRANSACTIONAL</a:t>
              </a: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56D6D7A-0614-478B-8D0A-5D5350757AC2}"/>
              </a:ext>
            </a:extLst>
          </p:cNvPr>
          <p:cNvCxnSpPr>
            <a:cxnSpLocks/>
          </p:cNvCxnSpPr>
          <p:nvPr/>
        </p:nvCxnSpPr>
        <p:spPr>
          <a:xfrm>
            <a:off x="1768866" y="257175"/>
            <a:ext cx="9526" cy="5449705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9DC9780-61CE-4957-B03B-8169E3CA5BD9}"/>
              </a:ext>
            </a:extLst>
          </p:cNvPr>
          <p:cNvSpPr/>
          <p:nvPr/>
        </p:nvSpPr>
        <p:spPr>
          <a:xfrm>
            <a:off x="175388" y="90851"/>
            <a:ext cx="1612529" cy="19821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DATA LAYERS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C054267-C71F-4115-8FB9-14DCC182ECCB}"/>
              </a:ext>
            </a:extLst>
          </p:cNvPr>
          <p:cNvSpPr/>
          <p:nvPr/>
        </p:nvSpPr>
        <p:spPr>
          <a:xfrm>
            <a:off x="175388" y="331700"/>
            <a:ext cx="1559682" cy="812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/>
              <a:t>DATA ADMINISTRATION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4E46595-DA05-45DC-B0AC-3614AFB2BA05}"/>
              </a:ext>
            </a:extLst>
          </p:cNvPr>
          <p:cNvSpPr/>
          <p:nvPr/>
        </p:nvSpPr>
        <p:spPr>
          <a:xfrm>
            <a:off x="175388" y="1144299"/>
            <a:ext cx="224859" cy="55683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3D5C558-1476-4FD5-9F55-98E64B9F65B4}"/>
              </a:ext>
            </a:extLst>
          </p:cNvPr>
          <p:cNvSpPr/>
          <p:nvPr/>
        </p:nvSpPr>
        <p:spPr>
          <a:xfrm>
            <a:off x="1812187" y="342900"/>
            <a:ext cx="7915965" cy="875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02B1A7-8499-476C-B03D-855E4FF07C51}"/>
              </a:ext>
            </a:extLst>
          </p:cNvPr>
          <p:cNvSpPr/>
          <p:nvPr/>
        </p:nvSpPr>
        <p:spPr>
          <a:xfrm>
            <a:off x="6016351" y="692605"/>
            <a:ext cx="3630532" cy="20997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STANDARDIZED SUNSTATE DATA DOCUMENTATION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E34C1A-2CC0-49E5-8978-D54E7B387D5D}"/>
              </a:ext>
            </a:extLst>
          </p:cNvPr>
          <p:cNvSpPr/>
          <p:nvPr/>
        </p:nvSpPr>
        <p:spPr>
          <a:xfrm>
            <a:off x="6016351" y="9336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 &amp; Processes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41B8F1-D0C3-4E01-8F3A-46B3A3EE1994}"/>
              </a:ext>
            </a:extLst>
          </p:cNvPr>
          <p:cNvSpPr/>
          <p:nvPr/>
        </p:nvSpPr>
        <p:spPr>
          <a:xfrm>
            <a:off x="7836217" y="931909"/>
            <a:ext cx="1810667" cy="209975"/>
          </a:xfrm>
          <a:prstGeom prst="rect">
            <a:avLst/>
          </a:prstGeom>
          <a:solidFill>
            <a:srgbClr val="FFAF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&amp; Analytics</a:t>
            </a:r>
          </a:p>
        </p:txBody>
      </p:sp>
      <p:pic>
        <p:nvPicPr>
          <p:cNvPr id="77" name="Picture 76" descr="Logo, company name&#10;&#10;Description automatically generated">
            <a:extLst>
              <a:ext uri="{FF2B5EF4-FFF2-40B4-BE49-F238E27FC236}">
                <a16:creationId xmlns:a16="http://schemas.microsoft.com/office/drawing/2014/main" id="{7360A345-FF55-4B38-8D56-C62DA8CD9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02" y="176280"/>
            <a:ext cx="659805" cy="66286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C6F4FC02-71D0-4EF3-858D-9934F44848FE}"/>
              </a:ext>
            </a:extLst>
          </p:cNvPr>
          <p:cNvSpPr txBox="1"/>
          <p:nvPr/>
        </p:nvSpPr>
        <p:spPr>
          <a:xfrm>
            <a:off x="10614036" y="84727"/>
            <a:ext cx="150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ENTERPRISE DATA ARCHITECTURE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BB09ACE-0B7F-458A-974B-2D02C67BA56A}"/>
              </a:ext>
            </a:extLst>
          </p:cNvPr>
          <p:cNvSpPr txBox="1"/>
          <p:nvPr/>
        </p:nvSpPr>
        <p:spPr>
          <a:xfrm>
            <a:off x="10622236" y="816897"/>
            <a:ext cx="150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v2.0a | 04/30/2021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140110-A1E4-4CB3-939C-3734C5CF9CE7}"/>
              </a:ext>
            </a:extLst>
          </p:cNvPr>
          <p:cNvSpPr/>
          <p:nvPr/>
        </p:nvSpPr>
        <p:spPr>
          <a:xfrm>
            <a:off x="1921929" y="691426"/>
            <a:ext cx="4013153" cy="194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DATA GOVERNANCE STANDARDS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AF65C6-0B60-44BE-ABB1-DEE3ADBAE56B}"/>
              </a:ext>
            </a:extLst>
          </p:cNvPr>
          <p:cNvSpPr/>
          <p:nvPr/>
        </p:nvSpPr>
        <p:spPr>
          <a:xfrm>
            <a:off x="3483938" y="942506"/>
            <a:ext cx="852126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C2D2525-A01F-47E1-BC20-537E1D51A81E}"/>
              </a:ext>
            </a:extLst>
          </p:cNvPr>
          <p:cNvSpPr/>
          <p:nvPr/>
        </p:nvSpPr>
        <p:spPr>
          <a:xfrm>
            <a:off x="4387136" y="940254"/>
            <a:ext cx="1550730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Stewardship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6DAD8B-4C17-44A2-9474-28696B443B72}"/>
              </a:ext>
            </a:extLst>
          </p:cNvPr>
          <p:cNvSpPr/>
          <p:nvPr/>
        </p:nvSpPr>
        <p:spPr>
          <a:xfrm>
            <a:off x="1928154" y="946706"/>
            <a:ext cx="1508698" cy="209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/ Metrics / Definitions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36" name="Flowchart: Magnetic Disk 1035">
            <a:extLst>
              <a:ext uri="{FF2B5EF4-FFF2-40B4-BE49-F238E27FC236}">
                <a16:creationId xmlns:a16="http://schemas.microsoft.com/office/drawing/2014/main" id="{4A1CE79A-2C04-4441-A98B-ED6712D37B82}"/>
              </a:ext>
            </a:extLst>
          </p:cNvPr>
          <p:cNvSpPr/>
          <p:nvPr/>
        </p:nvSpPr>
        <p:spPr>
          <a:xfrm>
            <a:off x="3137485" y="3722061"/>
            <a:ext cx="940620" cy="427003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iSeries AS/400</a:t>
            </a:r>
          </a:p>
        </p:txBody>
      </p: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E4ED33C-CE9B-483B-938D-ECD39BE2AB04}"/>
              </a:ext>
            </a:extLst>
          </p:cNvPr>
          <p:cNvCxnSpPr>
            <a:cxnSpLocks/>
          </p:cNvCxnSpPr>
          <p:nvPr/>
        </p:nvCxnSpPr>
        <p:spPr>
          <a:xfrm flipV="1">
            <a:off x="3628212" y="4176477"/>
            <a:ext cx="14462" cy="163426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Picture 1046" descr="Logo&#10;&#10;Description automatically generated">
            <a:extLst>
              <a:ext uri="{FF2B5EF4-FFF2-40B4-BE49-F238E27FC236}">
                <a16:creationId xmlns:a16="http://schemas.microsoft.com/office/drawing/2014/main" id="{72DC9145-CCD7-4597-8428-F0DE2DE920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93" y="2041136"/>
            <a:ext cx="653947" cy="383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BA6A580-4758-4DED-8294-F73ABA768F2E}"/>
              </a:ext>
            </a:extLst>
          </p:cNvPr>
          <p:cNvSpPr/>
          <p:nvPr/>
        </p:nvSpPr>
        <p:spPr>
          <a:xfrm>
            <a:off x="8896351" y="1581150"/>
            <a:ext cx="1981994" cy="15203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9D18E4F-632F-4802-BF35-0E3A10B55EB1}"/>
              </a:ext>
            </a:extLst>
          </p:cNvPr>
          <p:cNvSpPr/>
          <p:nvPr/>
        </p:nvSpPr>
        <p:spPr>
          <a:xfrm>
            <a:off x="9008513" y="1382092"/>
            <a:ext cx="588904" cy="2852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APIs</a:t>
            </a:r>
          </a:p>
        </p:txBody>
      </p: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B948FBFD-8F6D-41B6-8401-B0AAF4BDE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1644" y="1765795"/>
            <a:ext cx="1554292" cy="285766"/>
          </a:xfrm>
          <a:prstGeom prst="rect">
            <a:avLst/>
          </a:prstGeom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82C71C80-84C1-4310-AE72-21E301537C2A}"/>
              </a:ext>
            </a:extLst>
          </p:cNvPr>
          <p:cNvSpPr/>
          <p:nvPr/>
        </p:nvSpPr>
        <p:spPr>
          <a:xfrm>
            <a:off x="1932017" y="379447"/>
            <a:ext cx="7714866" cy="2552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SUNSTATE EQUIPMENT ENTERPRISE DATA LIBRARY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(Beta: Teams)</a:t>
            </a: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1858D0E-94DC-43D4-97B3-74D49A03136E}"/>
              </a:ext>
            </a:extLst>
          </p:cNvPr>
          <p:cNvCxnSpPr/>
          <p:nvPr/>
        </p:nvCxnSpPr>
        <p:spPr>
          <a:xfrm>
            <a:off x="10643310" y="132807"/>
            <a:ext cx="0" cy="92078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EA0E0BB2-74C0-46D5-B4CC-2A456731FD27}"/>
              </a:ext>
            </a:extLst>
          </p:cNvPr>
          <p:cNvSpPr/>
          <p:nvPr/>
        </p:nvSpPr>
        <p:spPr>
          <a:xfrm>
            <a:off x="8995427" y="2081163"/>
            <a:ext cx="889825" cy="17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WEB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670038-566B-46C1-8B77-6BFBBFFCEBFC}"/>
              </a:ext>
            </a:extLst>
          </p:cNvPr>
          <p:cNvSpPr/>
          <p:nvPr/>
        </p:nvSpPr>
        <p:spPr>
          <a:xfrm>
            <a:off x="9942402" y="2074627"/>
            <a:ext cx="813507" cy="183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MOBILE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207BC94-55C7-4500-A3E0-43BFB16278DB}"/>
              </a:ext>
            </a:extLst>
          </p:cNvPr>
          <p:cNvSpPr/>
          <p:nvPr/>
        </p:nvSpPr>
        <p:spPr>
          <a:xfrm>
            <a:off x="4653563" y="2081163"/>
            <a:ext cx="2675371" cy="6417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1" name="Picture 1060" descr="Icon&#10;&#10;Description automatically generated">
            <a:extLst>
              <a:ext uri="{FF2B5EF4-FFF2-40B4-BE49-F238E27FC236}">
                <a16:creationId xmlns:a16="http://schemas.microsoft.com/office/drawing/2014/main" id="{076CF5C9-6C17-4ADF-AC7B-443774A09A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81" y="2181540"/>
            <a:ext cx="1427641" cy="2564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2ADB888-6D41-4111-BAFA-7C3E9EC38E83}"/>
              </a:ext>
            </a:extLst>
          </p:cNvPr>
          <p:cNvSpPr txBox="1"/>
          <p:nvPr/>
        </p:nvSpPr>
        <p:spPr>
          <a:xfrm>
            <a:off x="4707821" y="2441521"/>
            <a:ext cx="2675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2">
                    <a:lumMod val="75000"/>
                  </a:schemeClr>
                </a:solidFill>
              </a:rPr>
              <a:t>Master Data Management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A7E4DD23-D942-43B6-9E18-1D96EB6A202D}"/>
              </a:ext>
            </a:extLst>
          </p:cNvPr>
          <p:cNvCxnSpPr>
            <a:cxnSpLocks/>
          </p:cNvCxnSpPr>
          <p:nvPr/>
        </p:nvCxnSpPr>
        <p:spPr>
          <a:xfrm>
            <a:off x="4127911" y="1218514"/>
            <a:ext cx="681564" cy="8228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2541DC4-E700-4F13-862D-5F702EC30BDF}"/>
              </a:ext>
            </a:extLst>
          </p:cNvPr>
          <p:cNvCxnSpPr>
            <a:cxnSpLocks/>
          </p:cNvCxnSpPr>
          <p:nvPr/>
        </p:nvCxnSpPr>
        <p:spPr>
          <a:xfrm>
            <a:off x="5080123" y="1209814"/>
            <a:ext cx="0" cy="8315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2" name="Connector: Elbow 1071">
            <a:extLst>
              <a:ext uri="{FF2B5EF4-FFF2-40B4-BE49-F238E27FC236}">
                <a16:creationId xmlns:a16="http://schemas.microsoft.com/office/drawing/2014/main" id="{3EB3CF9B-7AF3-4488-9570-5DF21F8465E6}"/>
              </a:ext>
            </a:extLst>
          </p:cNvPr>
          <p:cNvCxnSpPr>
            <a:cxnSpLocks/>
            <a:stCxn id="1062" idx="3"/>
            <a:endCxn id="37" idx="0"/>
          </p:cNvCxnSpPr>
          <p:nvPr/>
        </p:nvCxnSpPr>
        <p:spPr>
          <a:xfrm>
            <a:off x="7328934" y="2402038"/>
            <a:ext cx="1144543" cy="3412322"/>
          </a:xfrm>
          <a:prstGeom prst="bentConnector2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78" name="Picture 10" descr="Kubernetes Logo in 2021 | Logos, Gaming logos, Atari logo">
            <a:extLst>
              <a:ext uri="{FF2B5EF4-FFF2-40B4-BE49-F238E27FC236}">
                <a16:creationId xmlns:a16="http://schemas.microsoft.com/office/drawing/2014/main" id="{51DF9B34-A4CD-421C-BDFD-EA728CCA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033" y="2193804"/>
            <a:ext cx="655700" cy="17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083" descr="Logo&#10;&#10;Description automatically generated">
            <a:extLst>
              <a:ext uri="{FF2B5EF4-FFF2-40B4-BE49-F238E27FC236}">
                <a16:creationId xmlns:a16="http://schemas.microsoft.com/office/drawing/2014/main" id="{8514CDFB-E683-4440-8ED5-8EED5B954D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90" y="4243677"/>
            <a:ext cx="986284" cy="556198"/>
          </a:xfrm>
          <a:prstGeom prst="rect">
            <a:avLst/>
          </a:prstGeom>
        </p:spPr>
      </p:pic>
      <p:sp>
        <p:nvSpPr>
          <p:cNvPr id="1085" name="Rectangle 1084">
            <a:extLst>
              <a:ext uri="{FF2B5EF4-FFF2-40B4-BE49-F238E27FC236}">
                <a16:creationId xmlns:a16="http://schemas.microsoft.com/office/drawing/2014/main" id="{0F1D1BD6-E1AE-4ECB-95FB-D9229B3915A3}"/>
              </a:ext>
            </a:extLst>
          </p:cNvPr>
          <p:cNvSpPr/>
          <p:nvPr/>
        </p:nvSpPr>
        <p:spPr>
          <a:xfrm>
            <a:off x="2310363" y="4361133"/>
            <a:ext cx="1003046" cy="33581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EDDE105E-08DF-441C-83B8-3A517905ADEA}"/>
              </a:ext>
            </a:extLst>
          </p:cNvPr>
          <p:cNvCxnSpPr>
            <a:cxnSpLocks/>
          </p:cNvCxnSpPr>
          <p:nvPr/>
        </p:nvCxnSpPr>
        <p:spPr>
          <a:xfrm>
            <a:off x="3268574" y="4142160"/>
            <a:ext cx="0" cy="2416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2" descr="Is Power BI Actually Useful? - PEI">
            <a:extLst>
              <a:ext uri="{FF2B5EF4-FFF2-40B4-BE49-F238E27FC236}">
                <a16:creationId xmlns:a16="http://schemas.microsoft.com/office/drawing/2014/main" id="{CF5D0A92-42E0-4DD1-8F78-92E73EB3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68" y="1387867"/>
            <a:ext cx="1036125" cy="40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IBM Cognos BI Performance Tuning | element61">
            <a:extLst>
              <a:ext uri="{FF2B5EF4-FFF2-40B4-BE49-F238E27FC236}">
                <a16:creationId xmlns:a16="http://schemas.microsoft.com/office/drawing/2014/main" id="{FA3DB187-56A8-49AE-943B-FB2B27B2C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23" y="1340783"/>
            <a:ext cx="447788" cy="4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256F770-2D1D-490D-8495-707361062E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27869" y="1431385"/>
            <a:ext cx="1062352" cy="70559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D5F17768-539D-4344-AA87-FA9126E7AD8A}"/>
              </a:ext>
            </a:extLst>
          </p:cNvPr>
          <p:cNvSpPr/>
          <p:nvPr/>
        </p:nvSpPr>
        <p:spPr>
          <a:xfrm>
            <a:off x="11035445" y="2099357"/>
            <a:ext cx="476996" cy="19897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WEB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F3FDEB6-3F60-4D8F-9081-4B15A122D079}"/>
              </a:ext>
            </a:extLst>
          </p:cNvPr>
          <p:cNvSpPr/>
          <p:nvPr/>
        </p:nvSpPr>
        <p:spPr>
          <a:xfrm>
            <a:off x="11450708" y="2099357"/>
            <a:ext cx="666199" cy="1980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MOBILE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F7354B3-C1BD-4DAB-A10F-8A2895B06E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729646" y="3209009"/>
            <a:ext cx="679000" cy="7544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6F1EA50-DA22-4B11-BA3E-C8448544576E}"/>
              </a:ext>
            </a:extLst>
          </p:cNvPr>
          <p:cNvGrpSpPr/>
          <p:nvPr/>
        </p:nvGrpSpPr>
        <p:grpSpPr>
          <a:xfrm>
            <a:off x="10670728" y="5806843"/>
            <a:ext cx="1434291" cy="1073231"/>
            <a:chOff x="536101" y="5800048"/>
            <a:chExt cx="1434291" cy="10732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F75CF69-6F0D-494C-A3D8-E7B017AAFC0B}"/>
                </a:ext>
              </a:extLst>
            </p:cNvPr>
            <p:cNvGrpSpPr/>
            <p:nvPr/>
          </p:nvGrpSpPr>
          <p:grpSpPr>
            <a:xfrm>
              <a:off x="536101" y="5800048"/>
              <a:ext cx="1434291" cy="1073231"/>
              <a:chOff x="650401" y="5504773"/>
              <a:chExt cx="1434291" cy="1073231"/>
            </a:xfrm>
          </p:grpSpPr>
          <p:pic>
            <p:nvPicPr>
              <p:cNvPr id="1026" name="Picture 2" descr="UKG Pro (formerly Ultimate Software UltiPro) Reviews, Ratings, &amp;  Alternatives - Gartner 2021">
                <a:extLst>
                  <a:ext uri="{FF2B5EF4-FFF2-40B4-BE49-F238E27FC236}">
                    <a16:creationId xmlns:a16="http://schemas.microsoft.com/office/drawing/2014/main" id="{31655CAC-1081-42CB-9F30-A0D475E23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477" y="5614486"/>
                <a:ext cx="1005898" cy="346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22323-45D8-43F5-B9BB-36596D444210}"/>
                  </a:ext>
                </a:extLst>
              </p:cNvPr>
              <p:cNvSpPr txBox="1"/>
              <p:nvPr/>
            </p:nvSpPr>
            <p:spPr>
              <a:xfrm>
                <a:off x="692638" y="5970145"/>
                <a:ext cx="1392054" cy="607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(</a:t>
                </a:r>
                <a:r>
                  <a:rPr lang="en-US" sz="900" dirty="0"/>
                  <a:t>Ultimate Software) </a:t>
                </a:r>
                <a:r>
                  <a:rPr lang="en-US" sz="1050" b="1" dirty="0"/>
                  <a:t>HR/Payroll</a:t>
                </a:r>
                <a:br>
                  <a:rPr lang="en-US" sz="1100" dirty="0"/>
                </a:br>
                <a:endParaRPr lang="en-US" sz="1100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DBAB54E-886D-468F-A2C8-63267EA419E4}"/>
                  </a:ext>
                </a:extLst>
              </p:cNvPr>
              <p:cNvSpPr/>
              <p:nvPr/>
            </p:nvSpPr>
            <p:spPr>
              <a:xfrm>
                <a:off x="650401" y="5504773"/>
                <a:ext cx="1392053" cy="91255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0E324CA-5300-4026-8DD4-D8D56B3C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3140" y="6450990"/>
              <a:ext cx="273076" cy="218509"/>
            </a:xfrm>
            <a:prstGeom prst="rect">
              <a:avLst/>
            </a:prstGeom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4FE8FA62-AF6E-45B4-B20D-8361005087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26402" y="6471585"/>
            <a:ext cx="273076" cy="218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F288EE4-647C-4620-9C90-A8A6DA709BA4}"/>
              </a:ext>
            </a:extLst>
          </p:cNvPr>
          <p:cNvGrpSpPr/>
          <p:nvPr/>
        </p:nvGrpSpPr>
        <p:grpSpPr>
          <a:xfrm>
            <a:off x="9215066" y="5809496"/>
            <a:ext cx="1540834" cy="914551"/>
            <a:chOff x="4862806" y="5774881"/>
            <a:chExt cx="1540834" cy="91455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042D91-FF66-4D42-860D-BDE649BED31C}"/>
                </a:ext>
              </a:extLst>
            </p:cNvPr>
            <p:cNvGrpSpPr/>
            <p:nvPr/>
          </p:nvGrpSpPr>
          <p:grpSpPr>
            <a:xfrm>
              <a:off x="4862806" y="5774881"/>
              <a:ext cx="1540834" cy="914551"/>
              <a:chOff x="5053086" y="5517503"/>
              <a:chExt cx="1540834" cy="91455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0389276-7C1E-4B17-8864-79F43134C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1412" y="5602304"/>
                <a:ext cx="1295400" cy="29527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75E4EBD-5D0C-4251-8131-5D8F82F4AE26}"/>
                  </a:ext>
                </a:extLst>
              </p:cNvPr>
              <p:cNvSpPr/>
              <p:nvPr/>
            </p:nvSpPr>
            <p:spPr>
              <a:xfrm>
                <a:off x="5053086" y="5517503"/>
                <a:ext cx="1392053" cy="91255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98EC22-89E2-49EF-AD76-0E00D183B7FC}"/>
                  </a:ext>
                </a:extLst>
              </p:cNvPr>
              <p:cNvSpPr txBox="1"/>
              <p:nvPr/>
            </p:nvSpPr>
            <p:spPr>
              <a:xfrm>
                <a:off x="5201866" y="6170444"/>
                <a:ext cx="1392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/>
                  <a:t>Equipment Status</a:t>
                </a:r>
                <a:endParaRPr lang="en-US" sz="1100" dirty="0"/>
              </a:p>
            </p:txBody>
          </p:sp>
        </p:grp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585881E9-584E-47F0-B6A6-1253FFDFF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15928" y="6462551"/>
              <a:ext cx="273076" cy="218509"/>
            </a:xfrm>
            <a:prstGeom prst="rect">
              <a:avLst/>
            </a:prstGeom>
          </p:spPr>
        </p:pic>
      </p:grp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45CC457-5F20-4F5E-A10B-06D262F8F7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4412963"/>
            <a:ext cx="945066" cy="496160"/>
          </a:xfrm>
          <a:prstGeom prst="rect">
            <a:avLst/>
          </a:prstGeom>
        </p:spPr>
      </p:pic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DCFA9B2D-2CDE-475A-BF3D-AE189AAC36EF}"/>
              </a:ext>
            </a:extLst>
          </p:cNvPr>
          <p:cNvSpPr/>
          <p:nvPr/>
        </p:nvSpPr>
        <p:spPr>
          <a:xfrm>
            <a:off x="2338570" y="3242645"/>
            <a:ext cx="940620" cy="508880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iSeries Replication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3FD3CC4-D58F-4BC2-87FB-2446C4AF3194}"/>
              </a:ext>
            </a:extLst>
          </p:cNvPr>
          <p:cNvCxnSpPr>
            <a:cxnSpLocks/>
            <a:stCxn id="1084" idx="0"/>
          </p:cNvCxnSpPr>
          <p:nvPr/>
        </p:nvCxnSpPr>
        <p:spPr>
          <a:xfrm flipH="1" flipV="1">
            <a:off x="2802517" y="3789715"/>
            <a:ext cx="2215" cy="4539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CD64CC-8246-4395-AFFE-46B46DDB8526}"/>
              </a:ext>
            </a:extLst>
          </p:cNvPr>
          <p:cNvCxnSpPr/>
          <p:nvPr/>
        </p:nvCxnSpPr>
        <p:spPr>
          <a:xfrm>
            <a:off x="1905268" y="5645791"/>
            <a:ext cx="501641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EF6BBF-27F3-4231-8D00-B24299D32AD0}"/>
              </a:ext>
            </a:extLst>
          </p:cNvPr>
          <p:cNvCxnSpPr>
            <a:cxnSpLocks/>
          </p:cNvCxnSpPr>
          <p:nvPr/>
        </p:nvCxnSpPr>
        <p:spPr>
          <a:xfrm>
            <a:off x="1905268" y="5645791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B1CADE2-5BF5-4F24-AB34-1A2EE069853B}"/>
              </a:ext>
            </a:extLst>
          </p:cNvPr>
          <p:cNvCxnSpPr>
            <a:cxnSpLocks/>
          </p:cNvCxnSpPr>
          <p:nvPr/>
        </p:nvCxnSpPr>
        <p:spPr>
          <a:xfrm>
            <a:off x="2680750" y="5645791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35D8BFC-7EE8-40F6-B3AE-F1055D5E9594}"/>
              </a:ext>
            </a:extLst>
          </p:cNvPr>
          <p:cNvCxnSpPr>
            <a:cxnSpLocks/>
          </p:cNvCxnSpPr>
          <p:nvPr/>
        </p:nvCxnSpPr>
        <p:spPr>
          <a:xfrm>
            <a:off x="5542607" y="5645791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5F70CA-6727-46F5-9458-217B6C04548D}"/>
              </a:ext>
            </a:extLst>
          </p:cNvPr>
          <p:cNvCxnSpPr>
            <a:cxnSpLocks/>
          </p:cNvCxnSpPr>
          <p:nvPr/>
        </p:nvCxnSpPr>
        <p:spPr>
          <a:xfrm>
            <a:off x="6918540" y="5639238"/>
            <a:ext cx="0" cy="16760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E18505-8069-4C76-AAB6-E8824B97F13B}"/>
              </a:ext>
            </a:extLst>
          </p:cNvPr>
          <p:cNvCxnSpPr/>
          <p:nvPr/>
        </p:nvCxnSpPr>
        <p:spPr>
          <a:xfrm flipV="1">
            <a:off x="4953477" y="5184079"/>
            <a:ext cx="0" cy="446265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560FF5-069A-4372-B06E-8F564706F501}"/>
              </a:ext>
            </a:extLst>
          </p:cNvPr>
          <p:cNvSpPr/>
          <p:nvPr/>
        </p:nvSpPr>
        <p:spPr>
          <a:xfrm>
            <a:off x="4277586" y="4941995"/>
            <a:ext cx="1535359" cy="17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Data Factory (Batch)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05BE71-1FD9-4715-9D41-2600D53621E8}"/>
              </a:ext>
            </a:extLst>
          </p:cNvPr>
          <p:cNvCxnSpPr>
            <a:cxnSpLocks/>
          </p:cNvCxnSpPr>
          <p:nvPr/>
        </p:nvCxnSpPr>
        <p:spPr>
          <a:xfrm>
            <a:off x="7904855" y="5639238"/>
            <a:ext cx="3607586" cy="655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DE3852E-E307-40F6-996A-B47C5149C812}"/>
              </a:ext>
            </a:extLst>
          </p:cNvPr>
          <p:cNvCxnSpPr>
            <a:cxnSpLocks/>
          </p:cNvCxnSpPr>
          <p:nvPr/>
        </p:nvCxnSpPr>
        <p:spPr>
          <a:xfrm>
            <a:off x="7904855" y="5632602"/>
            <a:ext cx="0" cy="1676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C088369-680F-46C7-8C93-F485EA1DB9D2}"/>
              </a:ext>
            </a:extLst>
          </p:cNvPr>
          <p:cNvCxnSpPr>
            <a:cxnSpLocks/>
          </p:cNvCxnSpPr>
          <p:nvPr/>
        </p:nvCxnSpPr>
        <p:spPr>
          <a:xfrm>
            <a:off x="9904302" y="5639238"/>
            <a:ext cx="0" cy="1676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46E74ED-740F-4D43-83D9-A3FDE3E7631C}"/>
              </a:ext>
            </a:extLst>
          </p:cNvPr>
          <p:cNvCxnSpPr>
            <a:cxnSpLocks/>
          </p:cNvCxnSpPr>
          <p:nvPr/>
        </p:nvCxnSpPr>
        <p:spPr>
          <a:xfrm>
            <a:off x="11497095" y="5645791"/>
            <a:ext cx="0" cy="1676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A230AC2-E3A2-43CE-8033-80BA75712734}"/>
              </a:ext>
            </a:extLst>
          </p:cNvPr>
          <p:cNvCxnSpPr>
            <a:cxnSpLocks/>
          </p:cNvCxnSpPr>
          <p:nvPr/>
        </p:nvCxnSpPr>
        <p:spPr>
          <a:xfrm flipV="1">
            <a:off x="8099478" y="5121849"/>
            <a:ext cx="0" cy="5107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7D0F5F1-5934-49E1-B5F9-088D89B1CCF2}"/>
              </a:ext>
            </a:extLst>
          </p:cNvPr>
          <p:cNvSpPr/>
          <p:nvPr/>
        </p:nvSpPr>
        <p:spPr>
          <a:xfrm>
            <a:off x="7215643" y="4917991"/>
            <a:ext cx="1712836" cy="17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Data Bricks (Streaming)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200A12-3869-4E02-836C-3C8853EE9C38}"/>
              </a:ext>
            </a:extLst>
          </p:cNvPr>
          <p:cNvSpPr/>
          <p:nvPr/>
        </p:nvSpPr>
        <p:spPr>
          <a:xfrm>
            <a:off x="4640904" y="3933056"/>
            <a:ext cx="911228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Azure Data Lakes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F23D0B-F43B-413C-A12C-9572E75A4560}"/>
              </a:ext>
            </a:extLst>
          </p:cNvPr>
          <p:cNvCxnSpPr/>
          <p:nvPr/>
        </p:nvCxnSpPr>
        <p:spPr>
          <a:xfrm>
            <a:off x="8928479" y="2341881"/>
            <a:ext cx="188920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0E6A915-A87E-4055-9090-14D6583E4143}"/>
              </a:ext>
            </a:extLst>
          </p:cNvPr>
          <p:cNvCxnSpPr/>
          <p:nvPr/>
        </p:nvCxnSpPr>
        <p:spPr>
          <a:xfrm>
            <a:off x="8940649" y="2741931"/>
            <a:ext cx="188920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9FB8A7-5826-4EDA-8DC1-0202C67A6A87}"/>
              </a:ext>
            </a:extLst>
          </p:cNvPr>
          <p:cNvSpPr/>
          <p:nvPr/>
        </p:nvSpPr>
        <p:spPr>
          <a:xfrm>
            <a:off x="9005344" y="2462547"/>
            <a:ext cx="1750556" cy="185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CUSTOMER APIs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A6D8C2-7998-4033-8C35-F09B930AC354}"/>
              </a:ext>
            </a:extLst>
          </p:cNvPr>
          <p:cNvSpPr/>
          <p:nvPr/>
        </p:nvSpPr>
        <p:spPr>
          <a:xfrm>
            <a:off x="9005035" y="2833678"/>
            <a:ext cx="1750865" cy="188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THIRD PARTY APIs</a:t>
            </a:r>
          </a:p>
        </p:txBody>
      </p:sp>
      <p:pic>
        <p:nvPicPr>
          <p:cNvPr id="76" name="Picture 2" descr="Microsoft Azure SQL Database Single Standard - 10 DTUs - fee - 10 days -  AAD-73376 - Security - CDWG.com">
            <a:extLst>
              <a:ext uri="{FF2B5EF4-FFF2-40B4-BE49-F238E27FC236}">
                <a16:creationId xmlns:a16="http://schemas.microsoft.com/office/drawing/2014/main" id="{883FF1DC-BB4D-4C35-960F-DFE1F28C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65" y="2811479"/>
            <a:ext cx="1584244" cy="11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402E1530-85AD-4A48-8565-7D553870B49B}"/>
              </a:ext>
            </a:extLst>
          </p:cNvPr>
          <p:cNvSpPr/>
          <p:nvPr/>
        </p:nvSpPr>
        <p:spPr>
          <a:xfrm>
            <a:off x="6403244" y="3876828"/>
            <a:ext cx="1589162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Enterprise Data Store (EDS)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724B7D3-27A8-46A4-8417-00C8615F8ABE}"/>
              </a:ext>
            </a:extLst>
          </p:cNvPr>
          <p:cNvSpPr/>
          <p:nvPr/>
        </p:nvSpPr>
        <p:spPr>
          <a:xfrm>
            <a:off x="9140568" y="3709066"/>
            <a:ext cx="1462245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API Management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A74440-7DC9-4CC4-A345-EE6E1AB76C88}"/>
              </a:ext>
            </a:extLst>
          </p:cNvPr>
          <p:cNvCxnSpPr>
            <a:cxnSpLocks/>
          </p:cNvCxnSpPr>
          <p:nvPr/>
        </p:nvCxnSpPr>
        <p:spPr>
          <a:xfrm>
            <a:off x="7993309" y="3302317"/>
            <a:ext cx="137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API Management | Microsoft Azure Color">
            <a:extLst>
              <a:ext uri="{FF2B5EF4-FFF2-40B4-BE49-F238E27FC236}">
                <a16:creationId xmlns:a16="http://schemas.microsoft.com/office/drawing/2014/main" id="{072DE29B-802C-4EFA-88A9-A3E746BE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738" y="3196965"/>
            <a:ext cx="682418" cy="5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9846DD-113B-460A-BFE5-62106AD38DF2}"/>
              </a:ext>
            </a:extLst>
          </p:cNvPr>
          <p:cNvCxnSpPr/>
          <p:nvPr/>
        </p:nvCxnSpPr>
        <p:spPr>
          <a:xfrm flipV="1">
            <a:off x="9646883" y="3021734"/>
            <a:ext cx="0" cy="25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04B92B-CD3D-474A-B9BA-CEF00D75C19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62459" y="2074385"/>
            <a:ext cx="657121" cy="623657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AB491BC-9AC1-45AD-9C55-E25C98F07209}"/>
              </a:ext>
            </a:extLst>
          </p:cNvPr>
          <p:cNvCxnSpPr>
            <a:cxnSpLocks/>
          </p:cNvCxnSpPr>
          <p:nvPr/>
        </p:nvCxnSpPr>
        <p:spPr>
          <a:xfrm>
            <a:off x="5408646" y="4661043"/>
            <a:ext cx="2103954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C6C6BEE-B018-4F01-BE3F-F8418FA8AACD}"/>
              </a:ext>
            </a:extLst>
          </p:cNvPr>
          <p:cNvCxnSpPr/>
          <p:nvPr/>
        </p:nvCxnSpPr>
        <p:spPr>
          <a:xfrm flipV="1">
            <a:off x="6871883" y="4191686"/>
            <a:ext cx="0" cy="46935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AF34722-63B4-4EF5-A333-DB49D2228FA1}"/>
              </a:ext>
            </a:extLst>
          </p:cNvPr>
          <p:cNvCxnSpPr/>
          <p:nvPr/>
        </p:nvCxnSpPr>
        <p:spPr>
          <a:xfrm flipV="1">
            <a:off x="5517023" y="4191686"/>
            <a:ext cx="0" cy="469357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AB2E4E1-74B5-476C-92A2-6E9B51A8F462}"/>
              </a:ext>
            </a:extLst>
          </p:cNvPr>
          <p:cNvCxnSpPr/>
          <p:nvPr/>
        </p:nvCxnSpPr>
        <p:spPr>
          <a:xfrm>
            <a:off x="3369329" y="3429000"/>
            <a:ext cx="10441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3AC9CB1-0D89-45A7-8033-D8DEFC34EDE5}"/>
              </a:ext>
            </a:extLst>
          </p:cNvPr>
          <p:cNvCxnSpPr>
            <a:cxnSpLocks/>
          </p:cNvCxnSpPr>
          <p:nvPr/>
        </p:nvCxnSpPr>
        <p:spPr>
          <a:xfrm>
            <a:off x="4409400" y="3429000"/>
            <a:ext cx="0" cy="19482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92268D4-9CD8-481A-9A77-E1AC352171B4}"/>
              </a:ext>
            </a:extLst>
          </p:cNvPr>
          <p:cNvCxnSpPr>
            <a:cxnSpLocks/>
          </p:cNvCxnSpPr>
          <p:nvPr/>
        </p:nvCxnSpPr>
        <p:spPr>
          <a:xfrm flipH="1">
            <a:off x="4413220" y="5332055"/>
            <a:ext cx="3579186" cy="13243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15321686-0355-4029-B6AF-EC96AA54CED9}"/>
              </a:ext>
            </a:extLst>
          </p:cNvPr>
          <p:cNvCxnSpPr/>
          <p:nvPr/>
        </p:nvCxnSpPr>
        <p:spPr>
          <a:xfrm flipV="1">
            <a:off x="7992406" y="5121849"/>
            <a:ext cx="0" cy="210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3DF93BF-9795-49BB-8416-816AD9BD4838}"/>
              </a:ext>
            </a:extLst>
          </p:cNvPr>
          <p:cNvSpPr/>
          <p:nvPr/>
        </p:nvSpPr>
        <p:spPr>
          <a:xfrm>
            <a:off x="3439911" y="2714809"/>
            <a:ext cx="686598" cy="314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Azure Synapse</a:t>
            </a:r>
          </a:p>
        </p:txBody>
      </p:sp>
      <p:sp>
        <p:nvSpPr>
          <p:cNvPr id="174" name="Flowchart: Magnetic Disk 173">
            <a:extLst>
              <a:ext uri="{FF2B5EF4-FFF2-40B4-BE49-F238E27FC236}">
                <a16:creationId xmlns:a16="http://schemas.microsoft.com/office/drawing/2014/main" id="{1C5A3F73-67C0-4A36-ADDC-8D126549AB0F}"/>
              </a:ext>
            </a:extLst>
          </p:cNvPr>
          <p:cNvSpPr/>
          <p:nvPr/>
        </p:nvSpPr>
        <p:spPr>
          <a:xfrm>
            <a:off x="11088735" y="3586231"/>
            <a:ext cx="940620" cy="508880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Enterprise Search Store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(Flattened)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8A332EB5-3A2A-4B60-8295-8D151E48AE49}"/>
              </a:ext>
            </a:extLst>
          </p:cNvPr>
          <p:cNvCxnSpPr/>
          <p:nvPr/>
        </p:nvCxnSpPr>
        <p:spPr>
          <a:xfrm flipV="1">
            <a:off x="7999130" y="4032810"/>
            <a:ext cx="3021713" cy="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7A00316-2870-46B5-AECB-B3EF62A5D0B7}"/>
              </a:ext>
            </a:extLst>
          </p:cNvPr>
          <p:cNvCxnSpPr>
            <a:stCxn id="174" idx="1"/>
          </p:cNvCxnSpPr>
          <p:nvPr/>
        </p:nvCxnSpPr>
        <p:spPr>
          <a:xfrm flipV="1">
            <a:off x="11559045" y="2341335"/>
            <a:ext cx="0" cy="124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Subtitle 2">
            <a:extLst>
              <a:ext uri="{FF2B5EF4-FFF2-40B4-BE49-F238E27FC236}">
                <a16:creationId xmlns:a16="http://schemas.microsoft.com/office/drawing/2014/main" id="{047CF820-8501-44FC-A1D1-B4D264AAE9ED}"/>
              </a:ext>
            </a:extLst>
          </p:cNvPr>
          <p:cNvSpPr txBox="1">
            <a:spLocks/>
          </p:cNvSpPr>
          <p:nvPr/>
        </p:nvSpPr>
        <p:spPr>
          <a:xfrm>
            <a:off x="1872051" y="14334"/>
            <a:ext cx="5145959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we – Enterprise Data</a:t>
            </a:r>
          </a:p>
        </p:txBody>
      </p:sp>
    </p:spTree>
    <p:extLst>
      <p:ext uri="{BB962C8B-B14F-4D97-AF65-F5344CB8AC3E}">
        <p14:creationId xmlns:p14="http://schemas.microsoft.com/office/powerpoint/2010/main" val="177069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have an Enterprise API Strategy?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9EAE16DB-9B12-4BA5-890E-05FACC8C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13007BA1-5CCF-43EA-87B7-D81BB11C3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78" y="2457449"/>
            <a:ext cx="2352675" cy="194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63E9E-CB04-4054-9F77-D51BA3455F16}"/>
              </a:ext>
            </a:extLst>
          </p:cNvPr>
          <p:cNvSpPr txBox="1"/>
          <p:nvPr/>
        </p:nvSpPr>
        <p:spPr>
          <a:xfrm>
            <a:off x="3215976" y="2134058"/>
            <a:ext cx="4974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Tooling for building APIs makes it easy for APIs to become unwieldly to manage.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modern products have some API capabilities, which can impact how to design overall capabilities.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Technology is evolving at an even more aggressive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one size fits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can be disagreements within the technology industry how to interpret or implement technology standards</a:t>
            </a:r>
          </a:p>
        </p:txBody>
      </p:sp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2A006235-A540-4CE6-A017-5B88D82A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2" y="2457449"/>
            <a:ext cx="2352675" cy="19431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15EF260-FD59-4706-880E-1AE8B6DB0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102BA6-4FA7-4ACF-B4FC-AB9BB3F49EA6}"/>
              </a:ext>
            </a:extLst>
          </p:cNvPr>
          <p:cNvSpPr txBox="1"/>
          <p:nvPr/>
        </p:nvSpPr>
        <p:spPr>
          <a:xfrm>
            <a:off x="4121421" y="1041867"/>
            <a:ext cx="33902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</a:rPr>
              <a:t>CAUTION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4560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have an Enterprise API Strategy?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9EAE16DB-9B12-4BA5-890E-05FACC8C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3A96F-C212-4E09-B4B1-EFDF91BA3F9E}"/>
              </a:ext>
            </a:extLst>
          </p:cNvPr>
          <p:cNvSpPr txBox="1"/>
          <p:nvPr/>
        </p:nvSpPr>
        <p:spPr>
          <a:xfrm>
            <a:off x="1113725" y="1851518"/>
            <a:ext cx="100233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things that can be retrofitted after the fact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as an organization grows it becomes harder and harder to do this.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“We will do that </a:t>
            </a:r>
            <a:r>
              <a:rPr lang="en-US" dirty="0">
                <a:solidFill>
                  <a:srgbClr val="FF0000"/>
                </a:solidFill>
              </a:rPr>
              <a:t>later</a:t>
            </a:r>
            <a:r>
              <a:rPr lang="en-US" dirty="0"/>
              <a:t>” – then </a:t>
            </a:r>
            <a:r>
              <a:rPr lang="en-US" dirty="0">
                <a:solidFill>
                  <a:srgbClr val="FF0000"/>
                </a:solidFill>
              </a:rPr>
              <a:t>later</a:t>
            </a:r>
            <a:r>
              <a:rPr lang="en-US" dirty="0"/>
              <a:t> never 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solutions that will grow well with the organization.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Steps can be made today to minimize technology disruption in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an organization grows, the need for a clear path and strategy becomes more necessary to reduce </a:t>
            </a:r>
            <a:br>
              <a:rPr lang="en-US" dirty="0"/>
            </a:br>
            <a:r>
              <a:rPr lang="en-US" dirty="0"/>
              <a:t>churn, technical debt and overlapping API needs between domains.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API strategy in place assists if an acquisition is performed as the domain modeling becomes a key</a:t>
            </a:r>
            <a:br>
              <a:rPr lang="en-US" dirty="0"/>
            </a:br>
            <a:r>
              <a:rPr lang="en-US" dirty="0"/>
              <a:t>way to understand how to integrate with acquiring or aligning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APIs (Consumer) must be well thought out and planned to minimize impact to customer base.</a:t>
            </a:r>
          </a:p>
          <a:p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9A6FCD1-757A-487B-9B30-F0589FED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have an Enterprise API Strategy?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A29B26-48D2-4915-B9B1-1D85ACD0DEC0}"/>
              </a:ext>
            </a:extLst>
          </p:cNvPr>
          <p:cNvSpPr txBox="1"/>
          <p:nvPr/>
        </p:nvSpPr>
        <p:spPr>
          <a:xfrm>
            <a:off x="1206760" y="2134058"/>
            <a:ext cx="5300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Continuity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Rapid 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Traceability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Composable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Loosely Coupled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Multi-Location Hosting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Discoverability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Consistency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 evolving security needs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 both internal and external consumers</a:t>
            </a:r>
          </a:p>
          <a:p>
            <a:endParaRPr lang="en-US" dirty="0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9EAE16DB-9B12-4BA5-890E-05FACC8C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63940-0D9A-4978-9295-448A8325B931}"/>
              </a:ext>
            </a:extLst>
          </p:cNvPr>
          <p:cNvSpPr txBox="1"/>
          <p:nvPr/>
        </p:nvSpPr>
        <p:spPr>
          <a:xfrm>
            <a:off x="1206760" y="1340329"/>
            <a:ext cx="477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Typical Enterprise Needs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346CB4-F550-4A72-AD78-A5A4A728E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853-86D8-42B6-9D04-DFD669891E0C}"/>
              </a:ext>
            </a:extLst>
          </p:cNvPr>
          <p:cNvSpPr txBox="1"/>
          <p:nvPr/>
        </p:nvSpPr>
        <p:spPr>
          <a:xfrm>
            <a:off x="6737685" y="4304939"/>
            <a:ext cx="4772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 ultimate goal is to be able to move quickly, </a:t>
            </a:r>
          </a:p>
          <a:p>
            <a:r>
              <a:rPr lang="en-US" i="1" dirty="0"/>
              <a:t>Provide capabilities to the business,</a:t>
            </a:r>
          </a:p>
          <a:p>
            <a:r>
              <a:rPr lang="en-US" i="1" dirty="0"/>
              <a:t>Increase customer satisfaction, </a:t>
            </a:r>
          </a:p>
          <a:p>
            <a:r>
              <a:rPr lang="en-US" i="1" dirty="0"/>
              <a:t>Without impacting the business or the consumer</a:t>
            </a:r>
          </a:p>
        </p:txBody>
      </p:sp>
      <p:pic>
        <p:nvPicPr>
          <p:cNvPr id="7" name="Picture 6" descr="Workers walking and talking in factory">
            <a:extLst>
              <a:ext uri="{FF2B5EF4-FFF2-40B4-BE49-F238E27FC236}">
                <a16:creationId xmlns:a16="http://schemas.microsoft.com/office/drawing/2014/main" id="{3F08EAE4-E368-4D3D-A99C-8B7BAC25D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58" y="1727925"/>
            <a:ext cx="3834197" cy="25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3" name="Picture 2" descr="A picture containing outdoor, truck, sky, ground&#10;&#10;Description automatically generated">
            <a:extLst>
              <a:ext uri="{FF2B5EF4-FFF2-40B4-BE49-F238E27FC236}">
                <a16:creationId xmlns:a16="http://schemas.microsoft.com/office/drawing/2014/main" id="{84AF7A02-76D7-4954-9AE5-24D76812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1663495"/>
            <a:ext cx="6157996" cy="461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8753D-FBBB-42FF-8DB9-F6D519FC0693}"/>
              </a:ext>
            </a:extLst>
          </p:cNvPr>
          <p:cNvSpPr txBox="1"/>
          <p:nvPr/>
        </p:nvSpPr>
        <p:spPr>
          <a:xfrm>
            <a:off x="465892" y="2203930"/>
            <a:ext cx="48849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Do not re-invent the wheel.  </a:t>
            </a:r>
          </a:p>
          <a:p>
            <a:endParaRPr lang="en-US" dirty="0"/>
          </a:p>
          <a:p>
            <a:r>
              <a:rPr lang="en-US" dirty="0"/>
              <a:t>Take advantage</a:t>
            </a:r>
          </a:p>
          <a:p>
            <a:r>
              <a:rPr lang="en-US" dirty="0"/>
              <a:t>Of best practices and standards that exist.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 the unicorns invent, we will take advantage </a:t>
            </a:r>
          </a:p>
          <a:p>
            <a:r>
              <a:rPr lang="en-US" dirty="0"/>
              <a:t>Of what they have done.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focus is not technology per sec, but our</a:t>
            </a:r>
          </a:p>
          <a:p>
            <a:r>
              <a:rPr lang="en-US" dirty="0"/>
              <a:t>Business goals.  We just happen to use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9446-A9BD-4BE4-BC19-7DC33A8EEBD9}"/>
              </a:ext>
            </a:extLst>
          </p:cNvPr>
          <p:cNvSpPr txBox="1"/>
          <p:nvPr/>
        </p:nvSpPr>
        <p:spPr>
          <a:xfrm>
            <a:off x="314587" y="1487898"/>
            <a:ext cx="4728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Cohesive / Sympathetic Architecture</a:t>
            </a:r>
          </a:p>
          <a:p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2EC9A36-25BF-4922-A8AB-D1F99EAF4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7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Point of View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4C48B-FFCE-44EF-88C1-43FB9E9F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21" y="1568780"/>
            <a:ext cx="7297032" cy="4714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48FD2-FA70-44B7-913C-17EA505D9750}"/>
              </a:ext>
            </a:extLst>
          </p:cNvPr>
          <p:cNvSpPr txBox="1"/>
          <p:nvPr/>
        </p:nvSpPr>
        <p:spPr>
          <a:xfrm>
            <a:off x="572444" y="2689985"/>
            <a:ext cx="292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know where we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42362-767C-4612-A909-14672BDEAE18}"/>
              </a:ext>
            </a:extLst>
          </p:cNvPr>
          <p:cNvSpPr txBox="1"/>
          <p:nvPr/>
        </p:nvSpPr>
        <p:spPr>
          <a:xfrm>
            <a:off x="220005" y="3852652"/>
            <a:ext cx="371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know where we are going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B20402E-B424-40AE-8914-3DBCD63CF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8540085-11B2-439A-8F4F-77795E37C081}"/>
              </a:ext>
            </a:extLst>
          </p:cNvPr>
          <p:cNvSpPr txBox="1">
            <a:spLocks/>
          </p:cNvSpPr>
          <p:nvPr/>
        </p:nvSpPr>
        <p:spPr>
          <a:xfrm>
            <a:off x="1348337" y="476625"/>
            <a:ext cx="5990614" cy="391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we?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AB782-0A06-4703-8FAB-15F20B9F8D5B}"/>
              </a:ext>
            </a:extLst>
          </p:cNvPr>
          <p:cNvSpPr/>
          <p:nvPr/>
        </p:nvSpPr>
        <p:spPr>
          <a:xfrm>
            <a:off x="110455" y="130893"/>
            <a:ext cx="11971090" cy="65962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C4DA47-3346-4CCB-B281-DCB3CD6B7041}"/>
              </a:ext>
            </a:extLst>
          </p:cNvPr>
          <p:cNvCxnSpPr>
            <a:cxnSpLocks/>
          </p:cNvCxnSpPr>
          <p:nvPr/>
        </p:nvCxnSpPr>
        <p:spPr>
          <a:xfrm>
            <a:off x="314587" y="226504"/>
            <a:ext cx="1176695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8B9B4-4FD2-4A6E-9ED2-7457683CB453}"/>
              </a:ext>
            </a:extLst>
          </p:cNvPr>
          <p:cNvCxnSpPr>
            <a:cxnSpLocks/>
          </p:cNvCxnSpPr>
          <p:nvPr/>
        </p:nvCxnSpPr>
        <p:spPr>
          <a:xfrm>
            <a:off x="110455" y="1022253"/>
            <a:ext cx="11794921" cy="392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E720D0-E110-4BC0-B6A4-867C56BB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31" y="475725"/>
            <a:ext cx="1929245" cy="297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68D3C1-70B8-4887-94CB-83D7E6D3086F}"/>
              </a:ext>
            </a:extLst>
          </p:cNvPr>
          <p:cNvSpPr txBox="1"/>
          <p:nvPr/>
        </p:nvSpPr>
        <p:spPr>
          <a:xfrm>
            <a:off x="1068512" y="2387652"/>
            <a:ext cx="649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Sunstate has developed, used software with an integration mindset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B91FE-A097-4A6E-B44F-FBFC94AF602B}"/>
              </a:ext>
            </a:extLst>
          </p:cNvPr>
          <p:cNvSpPr txBox="1"/>
          <p:nvPr/>
        </p:nvSpPr>
        <p:spPr>
          <a:xfrm>
            <a:off x="1068512" y="3244334"/>
            <a:ext cx="56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Sunstate has built API layers for several of its vertical slices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7E3F6-ADCA-4CE6-853A-2E246A414F4E}"/>
              </a:ext>
            </a:extLst>
          </p:cNvPr>
          <p:cNvSpPr txBox="1"/>
          <p:nvPr/>
        </p:nvSpPr>
        <p:spPr>
          <a:xfrm>
            <a:off x="1068512" y="4078674"/>
            <a:ext cx="599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Sunstate has adopted an Agile software development lifecycle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552FE-5E19-44ED-BEA8-50EA99A0D79C}"/>
              </a:ext>
            </a:extLst>
          </p:cNvPr>
          <p:cNvSpPr txBox="1"/>
          <p:nvPr/>
        </p:nvSpPr>
        <p:spPr>
          <a:xfrm>
            <a:off x="1068512" y="5424103"/>
            <a:ext cx="60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Sunstate has started an Enterprise Data Management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84359-E729-480A-BCE7-1C7A01858D52}"/>
              </a:ext>
            </a:extLst>
          </p:cNvPr>
          <p:cNvSpPr txBox="1"/>
          <p:nvPr/>
        </p:nvSpPr>
        <p:spPr>
          <a:xfrm>
            <a:off x="1068512" y="4751388"/>
            <a:ext cx="1028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Sunstate has begun the practice of doing domain modeling by identifying domain/pod areas of the business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0B3538A-21DF-465C-831B-01ABE1FD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" y="308936"/>
            <a:ext cx="866095" cy="646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E3B35-1723-42C4-B188-8111695F9DC6}"/>
              </a:ext>
            </a:extLst>
          </p:cNvPr>
          <p:cNvSpPr txBox="1"/>
          <p:nvPr/>
        </p:nvSpPr>
        <p:spPr>
          <a:xfrm>
            <a:off x="755284" y="1613003"/>
            <a:ext cx="387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Great Start on an API strategy</a:t>
            </a:r>
          </a:p>
        </p:txBody>
      </p:sp>
    </p:spTree>
    <p:extLst>
      <p:ext uri="{BB962C8B-B14F-4D97-AF65-F5344CB8AC3E}">
        <p14:creationId xmlns:p14="http://schemas.microsoft.com/office/powerpoint/2010/main" val="1303430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12079</TotalTime>
  <Words>2715</Words>
  <Application>Microsoft Office PowerPoint</Application>
  <PresentationFormat>Widescreen</PresentationFormat>
  <Paragraphs>528</Paragraphs>
  <Slides>38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ENTERPRISE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API</dc:title>
  <dc:creator>Lester Henderson</dc:creator>
  <cp:lastModifiedBy>Lester Henderson</cp:lastModifiedBy>
  <cp:revision>117</cp:revision>
  <dcterms:created xsi:type="dcterms:W3CDTF">2021-07-07T14:23:55Z</dcterms:created>
  <dcterms:modified xsi:type="dcterms:W3CDTF">2021-07-20T18:58:34Z</dcterms:modified>
</cp:coreProperties>
</file>